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13.xml" ContentType="application/vnd.openxmlformats-officedocument.presentationml.slide+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media/image31.jpeg" ContentType="image/jpeg"/>
  <Override PartName="/ppt/media/image30.jpeg" ContentType="image/jpeg"/>
  <Override PartName="/ppt/media/image27.jpeg" ContentType="image/jpeg"/>
  <Override PartName="/ppt/media/image25.png" ContentType="image/png"/>
  <Override PartName="/ppt/media/image13.jpeg" ContentType="image/jpeg"/>
  <Override PartName="/ppt/media/image24.jpeg" ContentType="image/jpeg"/>
  <Override PartName="/ppt/media/image22.wmf" ContentType="image/x-wmf"/>
  <Override PartName="/ppt/media/image16.png" ContentType="image/png"/>
  <Override PartName="/ppt/media/image21.wmf" ContentType="image/x-wmf"/>
  <Override PartName="/ppt/media/image12.jpeg" ContentType="image/jpeg"/>
  <Override PartName="/ppt/media/image15.png" ContentType="image/png"/>
  <Override PartName="/ppt/media/image20.wmf" ContentType="image/x-wmf"/>
  <Override PartName="/ppt/media/image19.png" ContentType="image/png"/>
  <Override PartName="/ppt/media/image17.jpeg" ContentType="image/jpeg"/>
  <Override PartName="/ppt/media/image28.jpeg" ContentType="image/jpeg"/>
  <Override PartName="/ppt/media/image3.jpeg" ContentType="image/jpeg"/>
  <Override PartName="/ppt/media/image14.png" ContentType="image/png"/>
  <Override PartName="/ppt/media/image18.png" ContentType="image/png"/>
  <Override PartName="/ppt/media/image23.wmf" ContentType="image/x-wmf"/>
  <Override PartName="/ppt/media/image11.jpeg" ContentType="image/jpeg"/>
  <Override PartName="/ppt/media/image10.png" ContentType="image/png"/>
  <Override PartName="/ppt/media/image9.png" ContentType="image/png"/>
  <Override PartName="/ppt/media/image7.jpeg" ContentType="image/jpeg"/>
  <Override PartName="/ppt/media/image29.jpeg" ContentType="image/jpeg"/>
  <Override PartName="/ppt/media/image6.png" ContentType="image/png"/>
  <Override PartName="/ppt/media/image5.png" ContentType="image/png"/>
  <Override PartName="/ppt/media/image4.png" ContentType="image/png"/>
  <Override PartName="/ppt/media/image2.png" ContentType="image/png"/>
  <Override PartName="/ppt/media/image8.png" ContentType="image/png"/>
  <Override PartName="/ppt/media/image26.jpeg" ContentType="image/jpeg"/>
  <Override PartName="/ppt/media/image1.jpeg" ContentType="image/jpeg"/>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4"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45"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9"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50"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2"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53"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54" name="" descr=""/>
          <p:cNvPicPr/>
          <p:nvPr/>
        </p:nvPicPr>
        <p:blipFill>
          <a:blip r:embed="rId2"/>
          <a:stretch>
            <a:fillRect/>
          </a:stretch>
        </p:blipFill>
        <p:spPr>
          <a:xfrm>
            <a:off x="2079360" y="1604160"/>
            <a:ext cx="4984200" cy="3976920"/>
          </a:xfrm>
          <a:prstGeom prst="rect">
            <a:avLst/>
          </a:prstGeom>
          <a:ln>
            <a:noFill/>
          </a:ln>
        </p:spPr>
      </p:pic>
      <p:pic>
        <p:nvPicPr>
          <p:cNvPr id="55"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2"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4"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6"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77"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79"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82"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83"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3"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5"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8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87"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1"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3"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94"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99"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102"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103" name="" descr=""/>
          <p:cNvPicPr/>
          <p:nvPr/>
        </p:nvPicPr>
        <p:blipFill>
          <a:blip r:embed="rId2"/>
          <a:stretch>
            <a:fillRect/>
          </a:stretch>
        </p:blipFill>
        <p:spPr>
          <a:xfrm>
            <a:off x="2079360" y="1604160"/>
            <a:ext cx="4984200" cy="3976920"/>
          </a:xfrm>
          <a:prstGeom prst="rect">
            <a:avLst/>
          </a:prstGeom>
          <a:ln>
            <a:noFill/>
          </a:ln>
        </p:spPr>
      </p:pic>
      <p:pic>
        <p:nvPicPr>
          <p:cNvPr id="104"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5"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28"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3"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34"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6"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3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8"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2"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7734600" cy="663480"/>
          </a:xfrm>
          <a:prstGeom prst="rect">
            <a:avLst/>
          </a:prstGeom>
          <a:solidFill>
            <a:srgbClr val="e1e7f3"/>
          </a:solidFill>
          <a:ln w="9360">
            <a:noFill/>
          </a:ln>
        </p:spPr>
      </p:sp>
      <p:pic>
        <p:nvPicPr>
          <p:cNvPr id="1" name="Picture 31" descr=""/>
          <p:cNvPicPr/>
          <p:nvPr/>
        </p:nvPicPr>
        <p:blipFill>
          <a:blip r:embed="rId2"/>
          <a:stretch>
            <a:fillRect/>
          </a:stretch>
        </p:blipFill>
        <p:spPr>
          <a:xfrm>
            <a:off x="0" y="0"/>
            <a:ext cx="624960" cy="663480"/>
          </a:xfrm>
          <a:prstGeom prst="rect">
            <a:avLst/>
          </a:prstGeom>
          <a:ln>
            <a:noFill/>
          </a:ln>
        </p:spPr>
      </p:pic>
      <p:sp>
        <p:nvSpPr>
          <p:cNvPr id="2" name="CustomShape 2"/>
          <p:cNvSpPr/>
          <p:nvPr/>
        </p:nvSpPr>
        <p:spPr>
          <a:xfrm>
            <a:off x="7736040" y="0"/>
            <a:ext cx="1407240" cy="663480"/>
          </a:xfrm>
          <a:prstGeom prst="rect">
            <a:avLst/>
          </a:prstGeom>
          <a:solidFill>
            <a:srgbClr val="e1e7f3"/>
          </a:solidFill>
          <a:ln w="9360">
            <a:noFill/>
          </a:ln>
        </p:spPr>
      </p:sp>
      <p:pic>
        <p:nvPicPr>
          <p:cNvPr id="3" name="Picture 33" descr=""/>
          <p:cNvPicPr/>
          <p:nvPr/>
        </p:nvPicPr>
        <p:blipFill>
          <a:blip r:embed="rId3"/>
          <a:stretch>
            <a:fillRect/>
          </a:stretch>
        </p:blipFill>
        <p:spPr>
          <a:xfrm>
            <a:off x="7905600" y="281520"/>
            <a:ext cx="1071000" cy="165240"/>
          </a:xfrm>
          <a:prstGeom prst="rect">
            <a:avLst/>
          </a:prstGeom>
          <a:ln>
            <a:noFill/>
          </a:ln>
        </p:spPr>
      </p:pic>
      <p:sp>
        <p:nvSpPr>
          <p:cNvPr id="4" name="CustomShape 3"/>
          <p:cNvSpPr/>
          <p:nvPr/>
        </p:nvSpPr>
        <p:spPr>
          <a:xfrm>
            <a:off x="0" y="6738120"/>
            <a:ext cx="9143280" cy="119160"/>
          </a:xfrm>
          <a:prstGeom prst="rect">
            <a:avLst/>
          </a:prstGeom>
          <a:solidFill>
            <a:srgbClr val="e1e7f3"/>
          </a:solidFill>
          <a:ln w="9360">
            <a:noFill/>
          </a:ln>
        </p:spPr>
      </p:sp>
      <p:sp>
        <p:nvSpPr>
          <p:cNvPr id="5" name="CustomShape 4"/>
          <p:cNvSpPr/>
          <p:nvPr/>
        </p:nvSpPr>
        <p:spPr>
          <a:xfrm>
            <a:off x="524160" y="6738120"/>
            <a:ext cx="104040" cy="119160"/>
          </a:xfrm>
          <a:prstGeom prst="rect">
            <a:avLst/>
          </a:prstGeom>
          <a:solidFill>
            <a:srgbClr val="e6b600"/>
          </a:solidFill>
          <a:ln w="9360">
            <a:noFill/>
          </a:ln>
        </p:spPr>
      </p:sp>
      <p:sp>
        <p:nvSpPr>
          <p:cNvPr id="6" name="CustomShape 5"/>
          <p:cNvSpPr/>
          <p:nvPr/>
        </p:nvSpPr>
        <p:spPr>
          <a:xfrm>
            <a:off x="419040" y="6738120"/>
            <a:ext cx="104040" cy="119160"/>
          </a:xfrm>
          <a:prstGeom prst="rect">
            <a:avLst/>
          </a:prstGeom>
          <a:solidFill>
            <a:srgbClr val="c96953"/>
          </a:solidFill>
          <a:ln w="9360">
            <a:noFill/>
          </a:ln>
        </p:spPr>
      </p:sp>
      <p:sp>
        <p:nvSpPr>
          <p:cNvPr id="7" name="CustomShape 6"/>
          <p:cNvSpPr/>
          <p:nvPr/>
        </p:nvSpPr>
        <p:spPr>
          <a:xfrm>
            <a:off x="314280" y="6738120"/>
            <a:ext cx="104040" cy="119160"/>
          </a:xfrm>
          <a:prstGeom prst="rect">
            <a:avLst/>
          </a:prstGeom>
          <a:solidFill>
            <a:srgbClr val="6785c1"/>
          </a:solidFill>
          <a:ln w="9360">
            <a:noFill/>
          </a:ln>
        </p:spPr>
      </p:sp>
      <p:sp>
        <p:nvSpPr>
          <p:cNvPr id="8" name="CustomShape 7"/>
          <p:cNvSpPr/>
          <p:nvPr/>
        </p:nvSpPr>
        <p:spPr>
          <a:xfrm>
            <a:off x="209520" y="6738120"/>
            <a:ext cx="104040" cy="119160"/>
          </a:xfrm>
          <a:prstGeom prst="rect">
            <a:avLst/>
          </a:prstGeom>
          <a:solidFill>
            <a:srgbClr val="0080b1"/>
          </a:solidFill>
          <a:ln w="9360">
            <a:noFill/>
          </a:ln>
        </p:spPr>
      </p:sp>
      <p:sp>
        <p:nvSpPr>
          <p:cNvPr id="9" name="CustomShape 8"/>
          <p:cNvSpPr/>
          <p:nvPr/>
        </p:nvSpPr>
        <p:spPr>
          <a:xfrm>
            <a:off x="104760" y="6738120"/>
            <a:ext cx="104040" cy="119160"/>
          </a:xfrm>
          <a:prstGeom prst="rect">
            <a:avLst/>
          </a:prstGeom>
          <a:solidFill>
            <a:srgbClr val="6f7796"/>
          </a:solidFill>
          <a:ln w="9360">
            <a:noFill/>
          </a:ln>
        </p:spPr>
      </p:sp>
      <p:sp>
        <p:nvSpPr>
          <p:cNvPr id="10" name="CustomShape 9"/>
          <p:cNvSpPr/>
          <p:nvPr/>
        </p:nvSpPr>
        <p:spPr>
          <a:xfrm>
            <a:off x="0" y="6738120"/>
            <a:ext cx="104040" cy="119160"/>
          </a:xfrm>
          <a:prstGeom prst="rect">
            <a:avLst/>
          </a:prstGeom>
          <a:solidFill>
            <a:srgbClr val="3f4973"/>
          </a:solidFill>
          <a:ln w="9360">
            <a:noFill/>
          </a:ln>
        </p:spPr>
      </p:sp>
      <p:sp>
        <p:nvSpPr>
          <p:cNvPr id="11" name="CustomShape 10"/>
          <p:cNvSpPr/>
          <p:nvPr/>
        </p:nvSpPr>
        <p:spPr>
          <a:xfrm>
            <a:off x="8808840" y="6742080"/>
            <a:ext cx="326520" cy="121680"/>
          </a:xfrm>
          <a:prstGeom prst="rect">
            <a:avLst/>
          </a:prstGeom>
          <a:noFill/>
          <a:ln>
            <a:noFill/>
          </a:ln>
        </p:spPr>
        <p:txBody>
          <a:bodyPr lIns="83880" rIns="83880" tIns="0" bIns="0"/>
          <a:p>
            <a:pPr>
              <a:lnSpc>
                <a:spcPct val="100000"/>
              </a:lnSpc>
            </a:pPr>
            <a:fld id="{EE539F25-5334-4951-9CE2-554F664F3A83}" type="slidenum">
              <a:rPr lang="en-IN" sz="800">
                <a:solidFill>
                  <a:srgbClr val="3f3f3f"/>
                </a:solidFill>
                <a:latin typeface="Arial"/>
              </a:rPr>
              <a:t>&lt;number&gt;</a:t>
            </a:fld>
            <a:endParaRPr/>
          </a:p>
        </p:txBody>
      </p:sp>
      <p:sp>
        <p:nvSpPr>
          <p:cNvPr id="12" name="CustomShape 11"/>
          <p:cNvSpPr/>
          <p:nvPr/>
        </p:nvSpPr>
        <p:spPr>
          <a:xfrm>
            <a:off x="657000" y="6757200"/>
            <a:ext cx="2019960" cy="91440"/>
          </a:xfrm>
          <a:prstGeom prst="rect">
            <a:avLst/>
          </a:prstGeom>
          <a:noFill/>
          <a:ln>
            <a:noFill/>
          </a:ln>
        </p:spPr>
        <p:txBody>
          <a:bodyPr lIns="83880" rIns="83880" tIns="0" bIns="0"/>
          <a:p>
            <a:pPr>
              <a:lnSpc>
                <a:spcPct val="100000"/>
              </a:lnSpc>
            </a:pPr>
            <a:r>
              <a:rPr lang="en-IN" sz="600">
                <a:solidFill>
                  <a:srgbClr val="3f3f3f"/>
                </a:solidFill>
                <a:latin typeface="Arial"/>
              </a:rPr>
              <a:t>Copyright © 2016 NTT DATA Corporation</a:t>
            </a:r>
            <a:endParaRPr/>
          </a:p>
        </p:txBody>
      </p:sp>
      <p:sp>
        <p:nvSpPr>
          <p:cNvPr id="13" name="CustomShape 12"/>
          <p:cNvSpPr/>
          <p:nvPr/>
        </p:nvSpPr>
        <p:spPr>
          <a:xfrm>
            <a:off x="2165760" y="0"/>
            <a:ext cx="6977520" cy="3366360"/>
          </a:xfrm>
          <a:prstGeom prst="rect">
            <a:avLst/>
          </a:prstGeom>
          <a:solidFill>
            <a:srgbClr val="e1e7f3"/>
          </a:solidFill>
          <a:ln w="9360">
            <a:noFill/>
          </a:ln>
        </p:spPr>
      </p:sp>
      <p:sp>
        <p:nvSpPr>
          <p:cNvPr id="14" name="CustomShape 13"/>
          <p:cNvSpPr/>
          <p:nvPr/>
        </p:nvSpPr>
        <p:spPr>
          <a:xfrm>
            <a:off x="-360" y="6751080"/>
            <a:ext cx="2188440" cy="91440"/>
          </a:xfrm>
          <a:prstGeom prst="rect">
            <a:avLst/>
          </a:prstGeom>
          <a:noFill/>
          <a:ln>
            <a:noFill/>
          </a:ln>
        </p:spPr>
        <p:txBody>
          <a:bodyPr lIns="83880" rIns="83880" tIns="0" bIns="0"/>
          <a:p>
            <a:pPr>
              <a:lnSpc>
                <a:spcPct val="100000"/>
              </a:lnSpc>
            </a:pPr>
            <a:r>
              <a:rPr lang="en-IN" sz="600">
                <a:solidFill>
                  <a:srgbClr val="3f3f3f"/>
                </a:solidFill>
                <a:latin typeface="Arial"/>
              </a:rPr>
              <a:t>Copyright © 2016 NTT DATA Corporation</a:t>
            </a:r>
            <a:endParaRPr/>
          </a:p>
        </p:txBody>
      </p:sp>
      <p:pic>
        <p:nvPicPr>
          <p:cNvPr id="15" name="Picture 42" descr=""/>
          <p:cNvPicPr/>
          <p:nvPr/>
        </p:nvPicPr>
        <p:blipFill>
          <a:blip r:embed="rId4"/>
          <a:stretch>
            <a:fillRect/>
          </a:stretch>
        </p:blipFill>
        <p:spPr>
          <a:xfrm>
            <a:off x="0" y="3323160"/>
            <a:ext cx="2174040" cy="2307240"/>
          </a:xfrm>
          <a:prstGeom prst="rect">
            <a:avLst/>
          </a:prstGeom>
          <a:ln>
            <a:noFill/>
          </a:ln>
        </p:spPr>
      </p:pic>
      <p:pic>
        <p:nvPicPr>
          <p:cNvPr id="16" name="Picture 43" descr=""/>
          <p:cNvPicPr/>
          <p:nvPr/>
        </p:nvPicPr>
        <p:blipFill>
          <a:blip r:embed="rId5"/>
          <a:stretch>
            <a:fillRect/>
          </a:stretch>
        </p:blipFill>
        <p:spPr>
          <a:xfrm>
            <a:off x="7320600" y="6185880"/>
            <a:ext cx="1446480" cy="223560"/>
          </a:xfrm>
          <a:prstGeom prst="rect">
            <a:avLst/>
          </a:prstGeom>
          <a:ln>
            <a:noFill/>
          </a:ln>
        </p:spPr>
      </p:pic>
      <p:sp>
        <p:nvSpPr>
          <p:cNvPr id="17" name="CustomShape 14"/>
          <p:cNvSpPr/>
          <p:nvPr/>
        </p:nvSpPr>
        <p:spPr>
          <a:xfrm>
            <a:off x="2167560" y="4469760"/>
            <a:ext cx="6975720" cy="1161720"/>
          </a:xfrm>
          <a:prstGeom prst="rect">
            <a:avLst/>
          </a:prstGeom>
          <a:solidFill>
            <a:srgbClr val="c2cee6"/>
          </a:solidFill>
          <a:ln w="9360">
            <a:noFill/>
          </a:ln>
        </p:spPr>
      </p:sp>
      <p:sp>
        <p:nvSpPr>
          <p:cNvPr id="18" name="CustomShape 15"/>
          <p:cNvSpPr/>
          <p:nvPr/>
        </p:nvSpPr>
        <p:spPr>
          <a:xfrm>
            <a:off x="2166120" y="3324600"/>
            <a:ext cx="6977160" cy="1151280"/>
          </a:xfrm>
          <a:prstGeom prst="rect">
            <a:avLst/>
          </a:prstGeom>
          <a:solidFill>
            <a:srgbClr val="4b77be"/>
          </a:solidFill>
          <a:ln w="9360">
            <a:noFill/>
          </a:ln>
        </p:spPr>
      </p:sp>
      <p:sp>
        <p:nvSpPr>
          <p:cNvPr id="19" name="CustomShape 16"/>
          <p:cNvSpPr/>
          <p:nvPr/>
        </p:nvSpPr>
        <p:spPr>
          <a:xfrm>
            <a:off x="5983560" y="130320"/>
            <a:ext cx="2975400" cy="538920"/>
          </a:xfrm>
          <a:prstGeom prst="rect">
            <a:avLst/>
          </a:prstGeom>
          <a:noFill/>
          <a:ln w="9360">
            <a:solidFill>
              <a:srgbClr val="ff0000"/>
            </a:solidFill>
            <a:miter/>
          </a:ln>
        </p:spPr>
        <p:txBody>
          <a:bodyPr wrap="none" lIns="90000" rIns="90000" tIns="46800" bIns="46800" anchor="ctr"/>
          <a:p>
            <a:pPr>
              <a:lnSpc>
                <a:spcPct val="100000"/>
              </a:lnSpc>
            </a:pPr>
            <a:r>
              <a:rPr lang="en-IN" sz="900">
                <a:solidFill>
                  <a:srgbClr val="ff0000"/>
                </a:solidFill>
                <a:latin typeface="HGP創英角ｺﾞｼｯｸUB"/>
                <a:ea typeface="HGP創英角ｺﾞｼｯｸUB"/>
              </a:rPr>
              <a:t>情 報 種 別 ： 秘密</a:t>
            </a:r>
            <a:endParaRPr/>
          </a:p>
          <a:p>
            <a:pPr>
              <a:lnSpc>
                <a:spcPct val="100000"/>
              </a:lnSpc>
            </a:pPr>
            <a:r>
              <a:rPr lang="en-IN" sz="900">
                <a:solidFill>
                  <a:srgbClr val="ff0000"/>
                </a:solidFill>
                <a:latin typeface="HGP創英角ｺﾞｼｯｸUB"/>
                <a:ea typeface="HGP創英角ｺﾞｼｯｸUB"/>
              </a:rPr>
              <a:t>会　 社　 名 ： </a:t>
            </a:r>
            <a:r>
              <a:rPr lang="en-IN" sz="900">
                <a:solidFill>
                  <a:srgbClr val="ff0000"/>
                </a:solidFill>
                <a:latin typeface="HGP創英角ｺﾞｼｯｸUB"/>
                <a:ea typeface="HGP創英角ｺﾞｼｯｸUB"/>
              </a:rPr>
              <a:t>NTT</a:t>
            </a:r>
            <a:r>
              <a:rPr lang="en-IN" sz="900">
                <a:solidFill>
                  <a:srgbClr val="ff0000"/>
                </a:solidFill>
                <a:latin typeface="HGP創英角ｺﾞｼｯｸUB"/>
                <a:ea typeface="HGP創英角ｺﾞｼｯｸUB"/>
              </a:rPr>
              <a:t>データ</a:t>
            </a:r>
            <a:endParaRPr/>
          </a:p>
          <a:p>
            <a:pPr>
              <a:lnSpc>
                <a:spcPct val="100000"/>
              </a:lnSpc>
            </a:pPr>
            <a:r>
              <a:rPr lang="en-IN" sz="900">
                <a:solidFill>
                  <a:srgbClr val="ff0000"/>
                </a:solidFill>
                <a:latin typeface="HGP創英角ｺﾞｼｯｸUB"/>
                <a:ea typeface="HGP創英角ｺﾞｼｯｸUB"/>
              </a:rPr>
              <a:t>情報所有者 ： 技術開発本部サービスイノベーションセンタ</a:t>
            </a:r>
            <a:endParaRPr/>
          </a:p>
        </p:txBody>
      </p:sp>
      <p:sp>
        <p:nvSpPr>
          <p:cNvPr id="20" name="PlaceHolder 17"/>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21" name="PlaceHolder 18"/>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56" name="CustomShape 1"/>
          <p:cNvSpPr/>
          <p:nvPr/>
        </p:nvSpPr>
        <p:spPr>
          <a:xfrm>
            <a:off x="0" y="0"/>
            <a:ext cx="7734600" cy="663480"/>
          </a:xfrm>
          <a:prstGeom prst="rect">
            <a:avLst/>
          </a:prstGeom>
          <a:solidFill>
            <a:srgbClr val="e1e7f3"/>
          </a:solidFill>
          <a:ln w="9360">
            <a:noFill/>
          </a:ln>
        </p:spPr>
      </p:sp>
      <p:pic>
        <p:nvPicPr>
          <p:cNvPr id="57" name="Picture 31" descr=""/>
          <p:cNvPicPr/>
          <p:nvPr/>
        </p:nvPicPr>
        <p:blipFill>
          <a:blip r:embed="rId2"/>
          <a:stretch>
            <a:fillRect/>
          </a:stretch>
        </p:blipFill>
        <p:spPr>
          <a:xfrm>
            <a:off x="0" y="0"/>
            <a:ext cx="624960" cy="663480"/>
          </a:xfrm>
          <a:prstGeom prst="rect">
            <a:avLst/>
          </a:prstGeom>
          <a:ln>
            <a:noFill/>
          </a:ln>
        </p:spPr>
      </p:pic>
      <p:sp>
        <p:nvSpPr>
          <p:cNvPr id="58" name="CustomShape 2"/>
          <p:cNvSpPr/>
          <p:nvPr/>
        </p:nvSpPr>
        <p:spPr>
          <a:xfrm>
            <a:off x="7736040" y="0"/>
            <a:ext cx="1407240" cy="663480"/>
          </a:xfrm>
          <a:prstGeom prst="rect">
            <a:avLst/>
          </a:prstGeom>
          <a:solidFill>
            <a:srgbClr val="e1e7f3"/>
          </a:solidFill>
          <a:ln w="9360">
            <a:noFill/>
          </a:ln>
        </p:spPr>
      </p:sp>
      <p:pic>
        <p:nvPicPr>
          <p:cNvPr id="59" name="Picture 33" descr=""/>
          <p:cNvPicPr/>
          <p:nvPr/>
        </p:nvPicPr>
        <p:blipFill>
          <a:blip r:embed="rId3"/>
          <a:stretch>
            <a:fillRect/>
          </a:stretch>
        </p:blipFill>
        <p:spPr>
          <a:xfrm>
            <a:off x="7905600" y="281520"/>
            <a:ext cx="1071000" cy="165240"/>
          </a:xfrm>
          <a:prstGeom prst="rect">
            <a:avLst/>
          </a:prstGeom>
          <a:ln>
            <a:noFill/>
          </a:ln>
        </p:spPr>
      </p:pic>
      <p:sp>
        <p:nvSpPr>
          <p:cNvPr id="60" name="CustomShape 3"/>
          <p:cNvSpPr/>
          <p:nvPr/>
        </p:nvSpPr>
        <p:spPr>
          <a:xfrm>
            <a:off x="0" y="6738120"/>
            <a:ext cx="9143280" cy="119160"/>
          </a:xfrm>
          <a:prstGeom prst="rect">
            <a:avLst/>
          </a:prstGeom>
          <a:solidFill>
            <a:srgbClr val="e1e7f3"/>
          </a:solidFill>
          <a:ln w="9360">
            <a:noFill/>
          </a:ln>
        </p:spPr>
      </p:sp>
      <p:sp>
        <p:nvSpPr>
          <p:cNvPr id="61" name="CustomShape 4"/>
          <p:cNvSpPr/>
          <p:nvPr/>
        </p:nvSpPr>
        <p:spPr>
          <a:xfrm>
            <a:off x="524160" y="6738120"/>
            <a:ext cx="104040" cy="119160"/>
          </a:xfrm>
          <a:prstGeom prst="rect">
            <a:avLst/>
          </a:prstGeom>
          <a:solidFill>
            <a:srgbClr val="e6b600"/>
          </a:solidFill>
          <a:ln w="9360">
            <a:noFill/>
          </a:ln>
        </p:spPr>
      </p:sp>
      <p:sp>
        <p:nvSpPr>
          <p:cNvPr id="62" name="CustomShape 5"/>
          <p:cNvSpPr/>
          <p:nvPr/>
        </p:nvSpPr>
        <p:spPr>
          <a:xfrm>
            <a:off x="419040" y="6738120"/>
            <a:ext cx="104040" cy="119160"/>
          </a:xfrm>
          <a:prstGeom prst="rect">
            <a:avLst/>
          </a:prstGeom>
          <a:solidFill>
            <a:srgbClr val="c96953"/>
          </a:solidFill>
          <a:ln w="9360">
            <a:noFill/>
          </a:ln>
        </p:spPr>
      </p:sp>
      <p:sp>
        <p:nvSpPr>
          <p:cNvPr id="63" name="CustomShape 6"/>
          <p:cNvSpPr/>
          <p:nvPr/>
        </p:nvSpPr>
        <p:spPr>
          <a:xfrm>
            <a:off x="314280" y="6738120"/>
            <a:ext cx="104040" cy="119160"/>
          </a:xfrm>
          <a:prstGeom prst="rect">
            <a:avLst/>
          </a:prstGeom>
          <a:solidFill>
            <a:srgbClr val="6785c1"/>
          </a:solidFill>
          <a:ln w="9360">
            <a:noFill/>
          </a:ln>
        </p:spPr>
      </p:sp>
      <p:sp>
        <p:nvSpPr>
          <p:cNvPr id="64" name="CustomShape 7"/>
          <p:cNvSpPr/>
          <p:nvPr/>
        </p:nvSpPr>
        <p:spPr>
          <a:xfrm>
            <a:off x="209520" y="6738120"/>
            <a:ext cx="104040" cy="119160"/>
          </a:xfrm>
          <a:prstGeom prst="rect">
            <a:avLst/>
          </a:prstGeom>
          <a:solidFill>
            <a:srgbClr val="0080b1"/>
          </a:solidFill>
          <a:ln w="9360">
            <a:noFill/>
          </a:ln>
        </p:spPr>
      </p:sp>
      <p:sp>
        <p:nvSpPr>
          <p:cNvPr id="65" name="CustomShape 8"/>
          <p:cNvSpPr/>
          <p:nvPr/>
        </p:nvSpPr>
        <p:spPr>
          <a:xfrm>
            <a:off x="104760" y="6738120"/>
            <a:ext cx="104040" cy="119160"/>
          </a:xfrm>
          <a:prstGeom prst="rect">
            <a:avLst/>
          </a:prstGeom>
          <a:solidFill>
            <a:srgbClr val="6f7796"/>
          </a:solidFill>
          <a:ln w="9360">
            <a:noFill/>
          </a:ln>
        </p:spPr>
      </p:sp>
      <p:sp>
        <p:nvSpPr>
          <p:cNvPr id="66" name="CustomShape 9"/>
          <p:cNvSpPr/>
          <p:nvPr/>
        </p:nvSpPr>
        <p:spPr>
          <a:xfrm>
            <a:off x="0" y="6738120"/>
            <a:ext cx="104040" cy="119160"/>
          </a:xfrm>
          <a:prstGeom prst="rect">
            <a:avLst/>
          </a:prstGeom>
          <a:solidFill>
            <a:srgbClr val="3f4973"/>
          </a:solidFill>
          <a:ln w="9360">
            <a:noFill/>
          </a:ln>
        </p:spPr>
      </p:sp>
      <p:sp>
        <p:nvSpPr>
          <p:cNvPr id="67" name="CustomShape 10"/>
          <p:cNvSpPr/>
          <p:nvPr/>
        </p:nvSpPr>
        <p:spPr>
          <a:xfrm>
            <a:off x="8808840" y="6742080"/>
            <a:ext cx="326520" cy="121680"/>
          </a:xfrm>
          <a:prstGeom prst="rect">
            <a:avLst/>
          </a:prstGeom>
          <a:noFill/>
          <a:ln>
            <a:noFill/>
          </a:ln>
        </p:spPr>
        <p:txBody>
          <a:bodyPr lIns="83880" rIns="83880" tIns="0" bIns="0"/>
          <a:p>
            <a:pPr>
              <a:lnSpc>
                <a:spcPct val="100000"/>
              </a:lnSpc>
            </a:pPr>
            <a:fld id="{F4DDC912-863C-4DF0-B0F4-869474E12472}" type="slidenum">
              <a:rPr lang="en-IN" sz="800">
                <a:solidFill>
                  <a:srgbClr val="3f3f3f"/>
                </a:solidFill>
                <a:latin typeface="Arial"/>
              </a:rPr>
              <a:t>&lt;number&gt;</a:t>
            </a:fld>
            <a:endParaRPr/>
          </a:p>
        </p:txBody>
      </p:sp>
      <p:sp>
        <p:nvSpPr>
          <p:cNvPr id="68" name="CustomShape 11"/>
          <p:cNvSpPr/>
          <p:nvPr/>
        </p:nvSpPr>
        <p:spPr>
          <a:xfrm>
            <a:off x="657000" y="6757200"/>
            <a:ext cx="2019960" cy="91440"/>
          </a:xfrm>
          <a:prstGeom prst="rect">
            <a:avLst/>
          </a:prstGeom>
          <a:noFill/>
          <a:ln>
            <a:noFill/>
          </a:ln>
        </p:spPr>
        <p:txBody>
          <a:bodyPr lIns="83880" rIns="83880" tIns="0" bIns="0"/>
          <a:p>
            <a:pPr>
              <a:lnSpc>
                <a:spcPct val="100000"/>
              </a:lnSpc>
            </a:pPr>
            <a:r>
              <a:rPr lang="en-IN" sz="600">
                <a:solidFill>
                  <a:srgbClr val="3f3f3f"/>
                </a:solidFill>
                <a:latin typeface="Arial"/>
              </a:rPr>
              <a:t>Copyright © 2016 NTT DATA Corporation</a:t>
            </a:r>
            <a:endParaRPr/>
          </a:p>
        </p:txBody>
      </p:sp>
      <p:sp>
        <p:nvSpPr>
          <p:cNvPr id="69" name="PlaceHolder 12"/>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70" name="PlaceHolder 13"/>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image" Target="../media/image23.wmf"/><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 name="CustomShape 1"/>
          <p:cNvSpPr/>
          <p:nvPr/>
        </p:nvSpPr>
        <p:spPr>
          <a:xfrm>
            <a:off x="2412000" y="3543120"/>
            <a:ext cx="6458400" cy="899280"/>
          </a:xfrm>
          <a:prstGeom prst="rect">
            <a:avLst/>
          </a:prstGeom>
          <a:noFill/>
          <a:ln>
            <a:noFill/>
          </a:ln>
        </p:spPr>
        <p:txBody>
          <a:bodyPr lIns="83880" rIns="83880" tIns="42120" bIns="42120"/>
          <a:p>
            <a:r>
              <a:rPr lang="en-IN" sz="2000">
                <a:solidFill>
                  <a:srgbClr val="ffffff"/>
                </a:solidFill>
                <a:latin typeface="Arial"/>
              </a:rPr>
              <a:t>Summer Internship 2017</a:t>
            </a:r>
            <a:endParaRPr/>
          </a:p>
          <a:p>
            <a:r>
              <a:rPr lang="en-IN" sz="2000">
                <a:solidFill>
                  <a:srgbClr val="ffffff"/>
                </a:solidFill>
                <a:latin typeface="Arial"/>
              </a:rPr>
              <a:t>Pallavi Bansal</a:t>
            </a:r>
            <a:endParaRPr/>
          </a:p>
          <a:p>
            <a:pPr>
              <a:lnSpc>
                <a:spcPct val="100000"/>
              </a:lnSpc>
            </a:pPr>
            <a:r>
              <a:rPr lang="en-IN" sz="2000">
                <a:solidFill>
                  <a:srgbClr val="ffffff"/>
                </a:solidFill>
                <a:latin typeface="Arial"/>
              </a:rPr>
              <a:t>PICT College</a:t>
            </a:r>
            <a:endParaRPr/>
          </a:p>
        </p:txBody>
      </p:sp>
      <p:sp>
        <p:nvSpPr>
          <p:cNvPr id="106" name="CustomShape 2"/>
          <p:cNvSpPr/>
          <p:nvPr/>
        </p:nvSpPr>
        <p:spPr>
          <a:xfrm>
            <a:off x="2412000" y="4649040"/>
            <a:ext cx="6458400" cy="946440"/>
          </a:xfrm>
          <a:prstGeom prst="rect">
            <a:avLst/>
          </a:prstGeom>
          <a:noFill/>
          <a:ln>
            <a:noFill/>
          </a:ln>
        </p:spPr>
        <p:txBody>
          <a:bodyPr lIns="83880" rIns="83880" tIns="42120" bIns="42120"/>
          <a:p>
            <a:pPr>
              <a:lnSpc>
                <a:spcPct val="100000"/>
              </a:lnSpc>
            </a:pPr>
            <a:r>
              <a:rPr lang="en-IN" sz="1500">
                <a:solidFill>
                  <a:srgbClr val="4160db"/>
                </a:solidFill>
                <a:latin typeface="Calibri"/>
              </a:rPr>
              <a:t>07/14/2017</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3200">
                <a:solidFill>
                  <a:srgbClr val="3f3f3f"/>
                </a:solidFill>
                <a:latin typeface="Calibri"/>
                <a:ea typeface="Tahoma"/>
              </a:rPr>
              <a:t>AI EXPO AT TOKYO BIG SIGHT </a:t>
            </a:r>
            <a:endParaRPr/>
          </a:p>
        </p:txBody>
      </p:sp>
      <p:pic>
        <p:nvPicPr>
          <p:cNvPr id="166" name="Picture 2" descr=""/>
          <p:cNvPicPr/>
          <p:nvPr/>
        </p:nvPicPr>
        <p:blipFill>
          <a:blip r:embed="rId1"/>
          <a:stretch>
            <a:fillRect/>
          </a:stretch>
        </p:blipFill>
        <p:spPr>
          <a:xfrm>
            <a:off x="241560" y="927360"/>
            <a:ext cx="3544200" cy="4725720"/>
          </a:xfrm>
          <a:prstGeom prst="rect">
            <a:avLst/>
          </a:prstGeom>
          <a:ln>
            <a:noFill/>
          </a:ln>
        </p:spPr>
      </p:pic>
      <p:sp>
        <p:nvSpPr>
          <p:cNvPr id="167" name="CustomShape 2"/>
          <p:cNvSpPr/>
          <p:nvPr/>
        </p:nvSpPr>
        <p:spPr>
          <a:xfrm>
            <a:off x="3786480" y="1249200"/>
            <a:ext cx="4944600" cy="4226760"/>
          </a:xfrm>
          <a:prstGeom prst="rect">
            <a:avLst/>
          </a:prstGeom>
          <a:noFill/>
          <a:ln>
            <a:noFill/>
          </a:ln>
        </p:spPr>
        <p:txBody>
          <a:bodyPr lIns="90000" rIns="90000" tIns="45000" bIns="45000"/>
          <a:p>
            <a:pPr>
              <a:lnSpc>
                <a:spcPct val="100000"/>
              </a:lnSpc>
              <a:buFont typeface="StarSymbol"/>
              <a:buChar char="-"/>
            </a:pPr>
            <a:r>
              <a:rPr lang="en-IN">
                <a:solidFill>
                  <a:srgbClr val="3f3f3f"/>
                </a:solidFill>
                <a:latin typeface="Calibri"/>
              </a:rPr>
              <a:t>Various projects on Artificial Intelligence</a:t>
            </a:r>
            <a:endParaRPr/>
          </a:p>
          <a:p>
            <a:pPr>
              <a:lnSpc>
                <a:spcPct val="100000"/>
              </a:lnSpc>
              <a:buFont typeface="StarSymbol"/>
              <a:buChar char="-"/>
            </a:pPr>
            <a:r>
              <a:rPr lang="en-IN">
                <a:solidFill>
                  <a:srgbClr val="3f3f3f"/>
                </a:solidFill>
                <a:latin typeface="Calibri"/>
              </a:rPr>
              <a:t> </a:t>
            </a:r>
            <a:endParaRPr/>
          </a:p>
          <a:p>
            <a:pPr>
              <a:lnSpc>
                <a:spcPct val="100000"/>
              </a:lnSpc>
              <a:buFont typeface="StarSymbol"/>
              <a:buChar char="-"/>
            </a:pPr>
            <a:r>
              <a:rPr lang="en-IN">
                <a:solidFill>
                  <a:srgbClr val="3f3f3f"/>
                </a:solidFill>
                <a:latin typeface="Calibri"/>
              </a:rPr>
              <a:t>Most of the projects were intelligent question and answer systems</a:t>
            </a:r>
            <a:endParaRPr/>
          </a:p>
          <a:p>
            <a:pPr>
              <a:lnSpc>
                <a:spcPct val="100000"/>
              </a:lnSpc>
            </a:pPr>
            <a:endParaRPr/>
          </a:p>
          <a:p>
            <a:pPr>
              <a:lnSpc>
                <a:spcPct val="100000"/>
              </a:lnSpc>
              <a:buFont typeface="StarSymbol"/>
              <a:buChar char="-"/>
            </a:pPr>
            <a:r>
              <a:rPr lang="en-IN">
                <a:solidFill>
                  <a:srgbClr val="3f3f3f"/>
                </a:solidFill>
                <a:latin typeface="Calibri"/>
              </a:rPr>
              <a:t>Startup GRID exhibited projects of HOME AUTOMATION, SMART ENERGY CONSERVATION.</a:t>
            </a:r>
            <a:endParaRPr/>
          </a:p>
          <a:p>
            <a:pPr>
              <a:lnSpc>
                <a:spcPct val="100000"/>
              </a:lnSpc>
            </a:pPr>
            <a:endParaRPr/>
          </a:p>
          <a:p>
            <a:pPr>
              <a:lnSpc>
                <a:spcPct val="100000"/>
              </a:lnSpc>
              <a:buFont typeface="StarSymbol"/>
              <a:buChar char="-"/>
            </a:pPr>
            <a:r>
              <a:rPr lang="en-IN">
                <a:solidFill>
                  <a:srgbClr val="3f3f3f"/>
                </a:solidFill>
                <a:latin typeface="Calibri"/>
              </a:rPr>
              <a:t>Simulatio's NLP solution : LAND </a:t>
            </a:r>
            <a:endParaRPr/>
          </a:p>
          <a:p>
            <a:pPr>
              <a:lnSpc>
                <a:spcPct val="100000"/>
              </a:lnSpc>
            </a:pPr>
            <a:endParaRPr/>
          </a:p>
          <a:p>
            <a:pPr>
              <a:lnSpc>
                <a:spcPct val="100000"/>
              </a:lnSpc>
              <a:buFont typeface="StarSymbol"/>
              <a:buChar char="-"/>
            </a:pPr>
            <a:r>
              <a:rPr lang="en-IN">
                <a:solidFill>
                  <a:srgbClr val="3f3f3f"/>
                </a:solidFill>
                <a:latin typeface="Calibri"/>
              </a:rPr>
              <a:t>Albert Analytical Tecnology's DeepSense Image Recognition for e-commerce website.</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3200">
                <a:solidFill>
                  <a:srgbClr val="3f3f3f"/>
                </a:solidFill>
                <a:latin typeface="Calibri"/>
                <a:ea typeface="Tahoma"/>
              </a:rPr>
              <a:t>ML KITCHEN – MEETUP AT COOKPAD </a:t>
            </a:r>
            <a:endParaRPr/>
          </a:p>
        </p:txBody>
      </p:sp>
      <p:sp>
        <p:nvSpPr>
          <p:cNvPr id="169" name="CustomShape 2"/>
          <p:cNvSpPr/>
          <p:nvPr/>
        </p:nvSpPr>
        <p:spPr>
          <a:xfrm>
            <a:off x="441720" y="865800"/>
            <a:ext cx="8472960" cy="399240"/>
          </a:xfrm>
          <a:prstGeom prst="rect">
            <a:avLst/>
          </a:prstGeom>
          <a:noFill/>
          <a:ln>
            <a:noFill/>
          </a:ln>
        </p:spPr>
      </p:sp>
      <p:pic>
        <p:nvPicPr>
          <p:cNvPr id="170" name="Picture 2" descr=""/>
          <p:cNvPicPr/>
          <p:nvPr/>
        </p:nvPicPr>
        <p:blipFill>
          <a:blip r:embed="rId1"/>
          <a:stretch>
            <a:fillRect/>
          </a:stretch>
        </p:blipFill>
        <p:spPr>
          <a:xfrm>
            <a:off x="1068840" y="865800"/>
            <a:ext cx="7023240" cy="3834360"/>
          </a:xfrm>
          <a:prstGeom prst="rect">
            <a:avLst/>
          </a:prstGeom>
          <a:ln>
            <a:noFill/>
          </a:ln>
        </p:spPr>
      </p:pic>
      <p:sp>
        <p:nvSpPr>
          <p:cNvPr id="171" name="CustomShape 3"/>
          <p:cNvSpPr/>
          <p:nvPr/>
        </p:nvSpPr>
        <p:spPr>
          <a:xfrm>
            <a:off x="441720" y="4842360"/>
            <a:ext cx="8472960" cy="1553040"/>
          </a:xfrm>
          <a:prstGeom prst="rect">
            <a:avLst/>
          </a:prstGeom>
          <a:noFill/>
          <a:ln>
            <a:noFill/>
          </a:ln>
        </p:spPr>
        <p:txBody>
          <a:bodyPr lIns="90000" rIns="90000" tIns="45000" bIns="45000"/>
          <a:p>
            <a:pPr algn="just">
              <a:lnSpc>
                <a:spcPct val="100000"/>
              </a:lnSpc>
            </a:pPr>
            <a:r>
              <a:rPr b="1" lang="en-IN" sz="2400">
                <a:solidFill>
                  <a:srgbClr val="3f3f3f"/>
                </a:solidFill>
                <a:latin typeface="Calibri"/>
                <a:ea typeface="Tahoma"/>
              </a:rPr>
              <a:t>- What did I learn ?  </a:t>
            </a:r>
            <a:r>
              <a:rPr lang="en-IN" sz="2400">
                <a:solidFill>
                  <a:srgbClr val="3f3f3f"/>
                </a:solidFill>
                <a:latin typeface="Calibri"/>
                <a:ea typeface="Tahoma"/>
              </a:rPr>
              <a:t>Neural Networks Evolution, Bayesian Neural Networks and Tensorflow Serving.</a:t>
            </a:r>
            <a:endParaRPr/>
          </a:p>
          <a:p>
            <a:pPr algn="just">
              <a:lnSpc>
                <a:spcPct val="100000"/>
              </a:lnSpc>
            </a:pPr>
            <a:r>
              <a:rPr lang="en-IN" sz="2400">
                <a:solidFill>
                  <a:srgbClr val="3f3f3f"/>
                </a:solidFill>
                <a:latin typeface="Calibri"/>
                <a:ea typeface="Tahoma"/>
              </a:rPr>
              <a:t>- Good opportunity to talk with people in the field of Machine Learning. </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3200">
                <a:solidFill>
                  <a:srgbClr val="3f3f3f"/>
                </a:solidFill>
                <a:latin typeface="Calibri"/>
                <a:ea typeface="Tahoma"/>
              </a:rPr>
              <a:t>KEIO UNIVERSITY VISIT</a:t>
            </a:r>
            <a:endParaRPr/>
          </a:p>
        </p:txBody>
      </p:sp>
      <p:pic>
        <p:nvPicPr>
          <p:cNvPr id="173" name="Picture 2" descr=""/>
          <p:cNvPicPr/>
          <p:nvPr/>
        </p:nvPicPr>
        <p:blipFill>
          <a:blip r:embed="rId1"/>
          <a:stretch>
            <a:fillRect/>
          </a:stretch>
        </p:blipFill>
        <p:spPr>
          <a:xfrm>
            <a:off x="218880" y="943200"/>
            <a:ext cx="4249440" cy="3186720"/>
          </a:xfrm>
          <a:prstGeom prst="rect">
            <a:avLst/>
          </a:prstGeom>
          <a:ln>
            <a:noFill/>
          </a:ln>
        </p:spPr>
      </p:pic>
      <p:pic>
        <p:nvPicPr>
          <p:cNvPr id="174" name="Picture 3" descr=""/>
          <p:cNvPicPr/>
          <p:nvPr/>
        </p:nvPicPr>
        <p:blipFill>
          <a:blip r:embed="rId2"/>
          <a:stretch>
            <a:fillRect/>
          </a:stretch>
        </p:blipFill>
        <p:spPr>
          <a:xfrm>
            <a:off x="4709520" y="943200"/>
            <a:ext cx="4240800" cy="3180240"/>
          </a:xfrm>
          <a:prstGeom prst="rect">
            <a:avLst/>
          </a:prstGeom>
          <a:ln>
            <a:noFill/>
          </a:ln>
        </p:spPr>
      </p:pic>
      <p:sp>
        <p:nvSpPr>
          <p:cNvPr id="175" name="CustomShape 2"/>
          <p:cNvSpPr/>
          <p:nvPr/>
        </p:nvSpPr>
        <p:spPr>
          <a:xfrm>
            <a:off x="218880" y="4410000"/>
            <a:ext cx="8602200" cy="1918800"/>
          </a:xfrm>
          <a:prstGeom prst="rect">
            <a:avLst/>
          </a:prstGeom>
          <a:noFill/>
          <a:ln>
            <a:noFill/>
          </a:ln>
        </p:spPr>
        <p:txBody>
          <a:bodyPr lIns="90000" rIns="90000" tIns="45000" bIns="45000"/>
          <a:p>
            <a:pPr algn="just">
              <a:lnSpc>
                <a:spcPct val="100000"/>
              </a:lnSpc>
              <a:buFont typeface="StarSymbol"/>
              <a:buChar char="-"/>
            </a:pPr>
            <a:r>
              <a:rPr b="1" lang="en-IN" sz="2400">
                <a:solidFill>
                  <a:srgbClr val="3f3f3f"/>
                </a:solidFill>
                <a:latin typeface="Calibri"/>
                <a:ea typeface="Tahoma"/>
              </a:rPr>
              <a:t>Purpose of visit :  </a:t>
            </a:r>
            <a:r>
              <a:rPr lang="en-IN" sz="2400">
                <a:solidFill>
                  <a:srgbClr val="3f3f3f"/>
                </a:solidFill>
                <a:latin typeface="Calibri"/>
                <a:ea typeface="Tahoma"/>
              </a:rPr>
              <a:t>Interact with students who are going to visit India in the month of September.  </a:t>
            </a:r>
            <a:endParaRPr/>
          </a:p>
          <a:p>
            <a:pPr algn="just">
              <a:lnSpc>
                <a:spcPct val="100000"/>
              </a:lnSpc>
              <a:buFont typeface="StarSymbol"/>
              <a:buChar char="-"/>
            </a:pPr>
            <a:r>
              <a:rPr lang="en-IN" sz="2400">
                <a:solidFill>
                  <a:srgbClr val="3f3f3f"/>
                </a:solidFill>
                <a:latin typeface="Calibri"/>
                <a:ea typeface="Tahoma"/>
              </a:rPr>
              <a:t>We talked about work culture in Japan and in India.</a:t>
            </a:r>
            <a:endParaRPr/>
          </a:p>
          <a:p>
            <a:pPr algn="just">
              <a:lnSpc>
                <a:spcPct val="100000"/>
              </a:lnSpc>
              <a:buFont typeface="StarSymbol"/>
              <a:buChar char="-"/>
            </a:pPr>
            <a:r>
              <a:rPr b="1" lang="en-IN" sz="2400">
                <a:solidFill>
                  <a:srgbClr val="3f3f3f"/>
                </a:solidFill>
                <a:latin typeface="Calibri"/>
                <a:ea typeface="Tahoma"/>
              </a:rPr>
              <a:t>What did I learn ?  </a:t>
            </a:r>
            <a:r>
              <a:rPr lang="en-IN" sz="2400">
                <a:solidFill>
                  <a:srgbClr val="3f3f3f"/>
                </a:solidFill>
                <a:latin typeface="Calibri"/>
                <a:ea typeface="Tahoma"/>
              </a:rPr>
              <a:t>Importance of Volunteering, advantages of working in a foreign country, etc.</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626040" y="0"/>
            <a:ext cx="7038360" cy="663480"/>
          </a:xfrm>
          <a:prstGeom prst="rect">
            <a:avLst/>
          </a:prstGeom>
          <a:noFill/>
          <a:ln>
            <a:noFill/>
          </a:ln>
        </p:spPr>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800">
                <a:solidFill>
                  <a:srgbClr val="3f3f3f"/>
                </a:solidFill>
                <a:latin typeface="Calibri"/>
              </a:rPr>
              <a:t>INTRODUCTION</a:t>
            </a:r>
            <a:endParaRPr/>
          </a:p>
        </p:txBody>
      </p:sp>
      <p:pic>
        <p:nvPicPr>
          <p:cNvPr id="108" name="Picture 3" descr=""/>
          <p:cNvPicPr/>
          <p:nvPr/>
        </p:nvPicPr>
        <p:blipFill>
          <a:blip r:embed="rId1"/>
          <a:stretch>
            <a:fillRect/>
          </a:stretch>
        </p:blipFill>
        <p:spPr>
          <a:xfrm>
            <a:off x="277200" y="874440"/>
            <a:ext cx="2568240" cy="1926000"/>
          </a:xfrm>
          <a:prstGeom prst="rect">
            <a:avLst/>
          </a:prstGeom>
          <a:ln>
            <a:noFill/>
          </a:ln>
        </p:spPr>
      </p:pic>
      <p:sp>
        <p:nvSpPr>
          <p:cNvPr id="109" name="CustomShape 2"/>
          <p:cNvSpPr/>
          <p:nvPr/>
        </p:nvSpPr>
        <p:spPr>
          <a:xfrm>
            <a:off x="6655680" y="6255000"/>
            <a:ext cx="2233080" cy="912240"/>
          </a:xfrm>
          <a:prstGeom prst="rect">
            <a:avLst/>
          </a:prstGeom>
          <a:noFill/>
          <a:ln>
            <a:noFill/>
          </a:ln>
        </p:spPr>
        <p:txBody>
          <a:bodyPr lIns="90000" rIns="90000" tIns="45000" bIns="45000"/>
          <a:p>
            <a:pPr>
              <a:lnSpc>
                <a:spcPct val="100000"/>
              </a:lnSpc>
            </a:pPr>
            <a:r>
              <a:rPr lang="en-IN">
                <a:solidFill>
                  <a:srgbClr val="3f3f3f"/>
                </a:solidFill>
                <a:latin typeface="Calibri"/>
              </a:rPr>
              <a:t>My Trainer : Yoko San</a:t>
            </a:r>
            <a:endParaRPr/>
          </a:p>
          <a:p>
            <a:pPr>
              <a:lnSpc>
                <a:spcPct val="100000"/>
              </a:lnSpc>
            </a:pPr>
            <a:r>
              <a:rPr lang="en-IN">
                <a:solidFill>
                  <a:srgbClr val="3f3f3f"/>
                </a:solidFill>
                <a:latin typeface="Calibri"/>
              </a:rPr>
              <a:t> </a:t>
            </a:r>
            <a:endParaRPr/>
          </a:p>
        </p:txBody>
      </p:sp>
      <p:pic>
        <p:nvPicPr>
          <p:cNvPr id="110" name="Picture 5" descr=""/>
          <p:cNvPicPr/>
          <p:nvPr/>
        </p:nvPicPr>
        <p:blipFill>
          <a:blip r:embed="rId2"/>
          <a:stretch>
            <a:fillRect/>
          </a:stretch>
        </p:blipFill>
        <p:spPr>
          <a:xfrm>
            <a:off x="6710040" y="3241080"/>
            <a:ext cx="2124360" cy="2945520"/>
          </a:xfrm>
          <a:prstGeom prst="rect">
            <a:avLst/>
          </a:prstGeom>
          <a:ln>
            <a:noFill/>
          </a:ln>
        </p:spPr>
      </p:pic>
      <p:pic>
        <p:nvPicPr>
          <p:cNvPr id="111" name="Picture 6" descr=""/>
          <p:cNvPicPr/>
          <p:nvPr/>
        </p:nvPicPr>
        <p:blipFill>
          <a:blip r:embed="rId3"/>
          <a:stretch>
            <a:fillRect/>
          </a:stretch>
        </p:blipFill>
        <p:spPr>
          <a:xfrm>
            <a:off x="299880" y="3241080"/>
            <a:ext cx="2236680" cy="2945520"/>
          </a:xfrm>
          <a:prstGeom prst="rect">
            <a:avLst/>
          </a:prstGeom>
          <a:ln>
            <a:noFill/>
          </a:ln>
        </p:spPr>
      </p:pic>
      <p:sp>
        <p:nvSpPr>
          <p:cNvPr id="112" name="CustomShape 3"/>
          <p:cNvSpPr/>
          <p:nvPr/>
        </p:nvSpPr>
        <p:spPr>
          <a:xfrm>
            <a:off x="257400" y="6255000"/>
            <a:ext cx="2588040" cy="637920"/>
          </a:xfrm>
          <a:prstGeom prst="rect">
            <a:avLst/>
          </a:prstGeom>
          <a:noFill/>
          <a:ln>
            <a:noFill/>
          </a:ln>
        </p:spPr>
        <p:txBody>
          <a:bodyPr lIns="90000" rIns="90000" tIns="45000" bIns="45000"/>
          <a:p>
            <a:pPr>
              <a:lnSpc>
                <a:spcPct val="100000"/>
              </a:lnSpc>
            </a:pPr>
            <a:r>
              <a:rPr lang="en-IN">
                <a:solidFill>
                  <a:srgbClr val="3f3f3f"/>
                </a:solidFill>
                <a:latin typeface="Calibri"/>
              </a:rPr>
              <a:t>My Manager : Takaki San</a:t>
            </a:r>
            <a:endParaRPr/>
          </a:p>
        </p:txBody>
      </p:sp>
      <p:sp>
        <p:nvSpPr>
          <p:cNvPr id="113" name="CustomShape 4"/>
          <p:cNvSpPr/>
          <p:nvPr/>
        </p:nvSpPr>
        <p:spPr>
          <a:xfrm>
            <a:off x="2988000" y="874440"/>
            <a:ext cx="5961960" cy="2283840"/>
          </a:xfrm>
          <a:prstGeom prst="rect">
            <a:avLst/>
          </a:prstGeom>
          <a:noFill/>
          <a:ln>
            <a:noFill/>
          </a:ln>
        </p:spPr>
        <p:txBody>
          <a:bodyPr lIns="90000" rIns="90000" tIns="45000" bIns="45000"/>
          <a:p>
            <a:pPr>
              <a:lnSpc>
                <a:spcPct val="100000"/>
              </a:lnSpc>
            </a:pPr>
            <a:r>
              <a:rPr lang="en-IN">
                <a:solidFill>
                  <a:srgbClr val="3f3f3f"/>
                </a:solidFill>
                <a:latin typeface="Calibri"/>
              </a:rPr>
              <a:t>My name is Pallavi Bansal. I am currently pursuing my under-graduation in Information Technology from PICT, Pune. I come from Dahod, Gujarat. I like to watch Hollywood movies and listen to songs. I can adapt to new situations well. My interests in the field of computer science are – Data Analytics, Machine learning and Artificial Intelligence. </a:t>
            </a:r>
            <a:endParaRPr/>
          </a:p>
        </p:txBody>
      </p:sp>
      <p:sp>
        <p:nvSpPr>
          <p:cNvPr id="114" name="CustomShape 5"/>
          <p:cNvSpPr/>
          <p:nvPr/>
        </p:nvSpPr>
        <p:spPr>
          <a:xfrm>
            <a:off x="2537280" y="3309120"/>
            <a:ext cx="4172040" cy="364320"/>
          </a:xfrm>
          <a:prstGeom prst="rect">
            <a:avLst/>
          </a:prstGeom>
          <a:noFill/>
          <a:ln>
            <a:noFill/>
          </a:ln>
        </p:spPr>
        <p:txBody>
          <a:bodyPr lIns="90000" rIns="90000" tIns="45000" bIns="45000"/>
          <a:p>
            <a:pPr algn="ctr">
              <a:lnSpc>
                <a:spcPct val="100000"/>
              </a:lnSpc>
            </a:pPr>
            <a:r>
              <a:rPr b="1" lang="en-IN">
                <a:solidFill>
                  <a:srgbClr val="3f3f3f"/>
                </a:solidFill>
                <a:latin typeface="Calibri"/>
              </a:rPr>
              <a:t>AT NTT DATA</a:t>
            </a:r>
            <a:endParaRPr/>
          </a:p>
          <a:p>
            <a:pPr algn="ctr">
              <a:lnSpc>
                <a:spcPct val="100000"/>
              </a:lnSpc>
            </a:pPr>
            <a:r>
              <a:rPr b="1" lang="en-IN">
                <a:solidFill>
                  <a:srgbClr val="3f3f3f"/>
                </a:solidFill>
                <a:latin typeface="Calibri"/>
              </a:rPr>
              <a:t>I worked in the Evolution IT centre. </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000">
                <a:solidFill>
                  <a:srgbClr val="3f3f3f"/>
                </a:solidFill>
                <a:latin typeface="Calibri"/>
              </a:rPr>
              <a:t>Image Search Engine</a:t>
            </a:r>
            <a:endParaRPr/>
          </a:p>
        </p:txBody>
      </p:sp>
      <p:sp>
        <p:nvSpPr>
          <p:cNvPr id="116" name="CustomShape 2"/>
          <p:cNvSpPr/>
          <p:nvPr/>
        </p:nvSpPr>
        <p:spPr>
          <a:xfrm>
            <a:off x="3037320" y="1944360"/>
            <a:ext cx="3364560" cy="364320"/>
          </a:xfrm>
          <a:prstGeom prst="rect">
            <a:avLst/>
          </a:prstGeom>
          <a:noFill/>
          <a:ln>
            <a:noFill/>
          </a:ln>
        </p:spPr>
        <p:txBody>
          <a:bodyPr wrap="none" lIns="90000" rIns="90000" tIns="45000" bIns="45000"/>
          <a:p>
            <a:pPr>
              <a:lnSpc>
                <a:spcPct val="100000"/>
              </a:lnSpc>
            </a:pPr>
            <a:r>
              <a:rPr lang="en-IN">
                <a:solidFill>
                  <a:srgbClr val="3f3f3f"/>
                </a:solidFill>
                <a:latin typeface="Calibri"/>
              </a:rPr>
              <a:t>Apply For Trademark  Right </a:t>
            </a:r>
            <a:endParaRPr/>
          </a:p>
        </p:txBody>
      </p:sp>
      <p:pic>
        <p:nvPicPr>
          <p:cNvPr id="117" name="図 4" descr=""/>
          <p:cNvPicPr/>
          <p:nvPr/>
        </p:nvPicPr>
        <p:blipFill>
          <a:blip r:embed="rId1"/>
          <a:stretch>
            <a:fillRect/>
          </a:stretch>
        </p:blipFill>
        <p:spPr>
          <a:xfrm>
            <a:off x="6638400" y="1684440"/>
            <a:ext cx="1686240" cy="1881720"/>
          </a:xfrm>
          <a:prstGeom prst="rect">
            <a:avLst/>
          </a:prstGeom>
          <a:ln>
            <a:noFill/>
          </a:ln>
        </p:spPr>
      </p:pic>
      <p:pic>
        <p:nvPicPr>
          <p:cNvPr id="118" name="図 5" descr=""/>
          <p:cNvPicPr/>
          <p:nvPr/>
        </p:nvPicPr>
        <p:blipFill>
          <a:blip r:embed="rId2"/>
          <a:stretch>
            <a:fillRect/>
          </a:stretch>
        </p:blipFill>
        <p:spPr>
          <a:xfrm>
            <a:off x="172440" y="1517760"/>
            <a:ext cx="3425040" cy="2283120"/>
          </a:xfrm>
          <a:prstGeom prst="rect">
            <a:avLst/>
          </a:prstGeom>
          <a:ln>
            <a:noFill/>
          </a:ln>
        </p:spPr>
      </p:pic>
      <p:sp>
        <p:nvSpPr>
          <p:cNvPr id="119" name="CustomShape 3"/>
          <p:cNvSpPr/>
          <p:nvPr/>
        </p:nvSpPr>
        <p:spPr>
          <a:xfrm>
            <a:off x="6028560" y="968400"/>
            <a:ext cx="1630080" cy="455760"/>
          </a:xfrm>
          <a:prstGeom prst="rect">
            <a:avLst/>
          </a:prstGeom>
          <a:noFill/>
          <a:ln>
            <a:noFill/>
          </a:ln>
        </p:spPr>
        <p:txBody>
          <a:bodyPr wrap="none" lIns="90000" rIns="90000" tIns="45000" bIns="45000"/>
          <a:p>
            <a:pPr>
              <a:lnSpc>
                <a:spcPct val="100000"/>
              </a:lnSpc>
            </a:pPr>
            <a:r>
              <a:rPr lang="en-IN" sz="2400">
                <a:solidFill>
                  <a:srgbClr val="3f3f3f"/>
                </a:solidFill>
                <a:latin typeface="Calibri"/>
              </a:rPr>
              <a:t>Company</a:t>
            </a:r>
            <a:endParaRPr/>
          </a:p>
        </p:txBody>
      </p:sp>
      <p:sp>
        <p:nvSpPr>
          <p:cNvPr id="120" name="CustomShape 4"/>
          <p:cNvSpPr/>
          <p:nvPr/>
        </p:nvSpPr>
        <p:spPr>
          <a:xfrm>
            <a:off x="13320" y="959040"/>
            <a:ext cx="2142360" cy="455760"/>
          </a:xfrm>
          <a:prstGeom prst="rect">
            <a:avLst/>
          </a:prstGeom>
          <a:noFill/>
          <a:ln>
            <a:noFill/>
          </a:ln>
        </p:spPr>
        <p:txBody>
          <a:bodyPr wrap="none" lIns="90000" rIns="90000" tIns="45000" bIns="45000"/>
          <a:p>
            <a:pPr>
              <a:lnSpc>
                <a:spcPct val="100000"/>
              </a:lnSpc>
            </a:pPr>
            <a:r>
              <a:rPr lang="en-IN" sz="2400">
                <a:solidFill>
                  <a:srgbClr val="3f3f3f"/>
                </a:solidFill>
                <a:latin typeface="Calibri"/>
              </a:rPr>
              <a:t>Patent Office</a:t>
            </a:r>
            <a:endParaRPr/>
          </a:p>
        </p:txBody>
      </p:sp>
      <p:pic>
        <p:nvPicPr>
          <p:cNvPr id="121" name="図 8" descr=""/>
          <p:cNvPicPr/>
          <p:nvPr/>
        </p:nvPicPr>
        <p:blipFill>
          <a:blip r:embed="rId3"/>
          <a:stretch>
            <a:fillRect/>
          </a:stretch>
        </p:blipFill>
        <p:spPr>
          <a:xfrm>
            <a:off x="2717640" y="3778560"/>
            <a:ext cx="826200" cy="1093680"/>
          </a:xfrm>
          <a:prstGeom prst="rect">
            <a:avLst/>
          </a:prstGeom>
          <a:ln>
            <a:noFill/>
          </a:ln>
        </p:spPr>
      </p:pic>
      <p:sp>
        <p:nvSpPr>
          <p:cNvPr id="122" name="CustomShape 5"/>
          <p:cNvSpPr/>
          <p:nvPr/>
        </p:nvSpPr>
        <p:spPr>
          <a:xfrm>
            <a:off x="369720" y="3868200"/>
            <a:ext cx="1306080" cy="966600"/>
          </a:xfrm>
          <a:prstGeom prst="flowChartMagneticDisk">
            <a:avLst/>
          </a:prstGeom>
          <a:solidFill>
            <a:srgbClr val="aee8ff"/>
          </a:solidFill>
          <a:ln w="10800">
            <a:solidFill>
              <a:srgbClr val="80abbc"/>
            </a:solidFill>
            <a:round/>
          </a:ln>
        </p:spPr>
        <p:txBody>
          <a:bodyPr lIns="90000" rIns="90000" tIns="45000" bIns="45000" anchor="ctr"/>
          <a:p>
            <a:pPr algn="ctr">
              <a:lnSpc>
                <a:spcPct val="100000"/>
              </a:lnSpc>
            </a:pPr>
            <a:r>
              <a:rPr lang="en-IN" sz="1600">
                <a:solidFill>
                  <a:srgbClr val="3f3f3f"/>
                </a:solidFill>
                <a:latin typeface="Calibri"/>
              </a:rPr>
              <a:t>Image Search Engine</a:t>
            </a:r>
            <a:endParaRPr/>
          </a:p>
        </p:txBody>
      </p:sp>
      <p:sp>
        <p:nvSpPr>
          <p:cNvPr id="123" name="CustomShape 6"/>
          <p:cNvSpPr/>
          <p:nvPr/>
        </p:nvSpPr>
        <p:spPr>
          <a:xfrm flipH="1">
            <a:off x="1988640" y="4286160"/>
            <a:ext cx="611280" cy="360"/>
          </a:xfrm>
          <a:prstGeom prst="straightConnector1">
            <a:avLst/>
          </a:prstGeom>
          <a:noFill/>
          <a:ln w="10800">
            <a:solidFill>
              <a:srgbClr val="6785c1"/>
            </a:solidFill>
            <a:round/>
            <a:tailEnd len="med" type="triangle" w="med"/>
          </a:ln>
        </p:spPr>
      </p:sp>
      <p:sp>
        <p:nvSpPr>
          <p:cNvPr id="124" name="CustomShape 7"/>
          <p:cNvSpPr/>
          <p:nvPr/>
        </p:nvSpPr>
        <p:spPr>
          <a:xfrm>
            <a:off x="1849320" y="4579920"/>
            <a:ext cx="611280" cy="360"/>
          </a:xfrm>
          <a:prstGeom prst="straightConnector1">
            <a:avLst/>
          </a:prstGeom>
          <a:noFill/>
          <a:ln w="10800">
            <a:solidFill>
              <a:srgbClr val="6785c1"/>
            </a:solidFill>
            <a:round/>
            <a:tailEnd len="med" type="triangle" w="med"/>
          </a:ln>
        </p:spPr>
      </p:sp>
      <p:sp>
        <p:nvSpPr>
          <p:cNvPr id="125" name="CustomShape 8"/>
          <p:cNvSpPr/>
          <p:nvPr/>
        </p:nvSpPr>
        <p:spPr>
          <a:xfrm>
            <a:off x="1774080" y="3911040"/>
            <a:ext cx="962640" cy="364320"/>
          </a:xfrm>
          <a:prstGeom prst="rect">
            <a:avLst/>
          </a:prstGeom>
          <a:noFill/>
          <a:ln>
            <a:noFill/>
          </a:ln>
        </p:spPr>
        <p:txBody>
          <a:bodyPr wrap="none" lIns="90000" rIns="90000" tIns="45000" bIns="45000"/>
          <a:p>
            <a:pPr>
              <a:lnSpc>
                <a:spcPct val="100000"/>
              </a:lnSpc>
            </a:pPr>
            <a:r>
              <a:rPr lang="en-IN">
                <a:solidFill>
                  <a:srgbClr val="3f3f3f"/>
                </a:solidFill>
                <a:latin typeface="Calibri"/>
              </a:rPr>
              <a:t>Search</a:t>
            </a:r>
            <a:endParaRPr/>
          </a:p>
        </p:txBody>
      </p:sp>
      <p:sp>
        <p:nvSpPr>
          <p:cNvPr id="126" name="CustomShape 9"/>
          <p:cNvSpPr/>
          <p:nvPr/>
        </p:nvSpPr>
        <p:spPr>
          <a:xfrm>
            <a:off x="357120" y="5188680"/>
            <a:ext cx="8306280" cy="821520"/>
          </a:xfrm>
          <a:prstGeom prst="rect">
            <a:avLst/>
          </a:prstGeom>
          <a:noFill/>
          <a:ln>
            <a:noFill/>
          </a:ln>
        </p:spPr>
        <p:txBody>
          <a:bodyPr lIns="90000" rIns="90000" tIns="45000" bIns="45000"/>
          <a:p>
            <a:pPr>
              <a:lnSpc>
                <a:spcPct val="100000"/>
              </a:lnSpc>
            </a:pPr>
            <a:r>
              <a:rPr lang="en-IN" sz="2400">
                <a:solidFill>
                  <a:srgbClr val="3f3f3f"/>
                </a:solidFill>
                <a:latin typeface="Calibri"/>
              </a:rPr>
              <a:t>Employees working at the Patent Office use Image Search Engine to  Search for similar trademarks.</a:t>
            </a:r>
            <a:endParaRPr/>
          </a:p>
        </p:txBody>
      </p:sp>
      <p:sp>
        <p:nvSpPr>
          <p:cNvPr id="127" name="CustomShape 10"/>
          <p:cNvSpPr/>
          <p:nvPr/>
        </p:nvSpPr>
        <p:spPr>
          <a:xfrm flipH="1">
            <a:off x="4124160" y="2396880"/>
            <a:ext cx="2390400" cy="360"/>
          </a:xfrm>
          <a:prstGeom prst="straightConnector1">
            <a:avLst/>
          </a:prstGeom>
          <a:noFill/>
          <a:ln w="76320">
            <a:solidFill>
              <a:srgbClr val="6785c1"/>
            </a:solidFill>
            <a:round/>
            <a:tailEnd len="med" type="triangle" w="med"/>
          </a:ln>
        </p:spPr>
      </p:sp>
      <p:pic>
        <p:nvPicPr>
          <p:cNvPr id="128" name="図 20" descr=""/>
          <p:cNvPicPr/>
          <p:nvPr/>
        </p:nvPicPr>
        <p:blipFill>
          <a:blip r:embed="rId4"/>
          <a:stretch>
            <a:fillRect/>
          </a:stretch>
        </p:blipFill>
        <p:spPr>
          <a:xfrm>
            <a:off x="5674680" y="3762000"/>
            <a:ext cx="796680" cy="879480"/>
          </a:xfrm>
          <a:prstGeom prst="rect">
            <a:avLst/>
          </a:prstGeom>
          <a:ln>
            <a:noFill/>
          </a:ln>
        </p:spPr>
      </p:pic>
      <p:pic>
        <p:nvPicPr>
          <p:cNvPr id="129" name="図 21" descr=""/>
          <p:cNvPicPr/>
          <p:nvPr/>
        </p:nvPicPr>
        <p:blipFill>
          <a:blip r:embed="rId5"/>
          <a:stretch>
            <a:fillRect/>
          </a:stretch>
        </p:blipFill>
        <p:spPr>
          <a:xfrm>
            <a:off x="6472080" y="3801600"/>
            <a:ext cx="1429560" cy="785160"/>
          </a:xfrm>
          <a:prstGeom prst="rect">
            <a:avLst/>
          </a:prstGeom>
          <a:ln>
            <a:noFill/>
          </a:ln>
        </p:spPr>
      </p:pic>
      <p:pic>
        <p:nvPicPr>
          <p:cNvPr id="130" name="図 22" descr=""/>
          <p:cNvPicPr/>
          <p:nvPr/>
        </p:nvPicPr>
        <p:blipFill>
          <a:blip r:embed="rId6"/>
          <a:stretch>
            <a:fillRect/>
          </a:stretch>
        </p:blipFill>
        <p:spPr>
          <a:xfrm>
            <a:off x="7929360" y="3822120"/>
            <a:ext cx="995400" cy="752040"/>
          </a:xfrm>
          <a:prstGeom prst="rect">
            <a:avLst/>
          </a:prstGeom>
          <a:ln>
            <a:noFill/>
          </a:ln>
        </p:spPr>
      </p:pic>
      <p:sp>
        <p:nvSpPr>
          <p:cNvPr id="131" name="CustomShape 11"/>
          <p:cNvSpPr/>
          <p:nvPr/>
        </p:nvSpPr>
        <p:spPr>
          <a:xfrm>
            <a:off x="3333960" y="3065760"/>
            <a:ext cx="2270160" cy="360"/>
          </a:xfrm>
          <a:prstGeom prst="straightConnector1">
            <a:avLst/>
          </a:prstGeom>
          <a:noFill/>
          <a:ln w="76320">
            <a:solidFill>
              <a:srgbClr val="6785c1"/>
            </a:solidFill>
            <a:round/>
            <a:tailEnd len="med" type="triangle" w="med"/>
          </a:ln>
        </p:spPr>
      </p:sp>
      <p:sp>
        <p:nvSpPr>
          <p:cNvPr id="132" name="CustomShape 12"/>
          <p:cNvSpPr/>
          <p:nvPr/>
        </p:nvSpPr>
        <p:spPr>
          <a:xfrm>
            <a:off x="3894120" y="3114720"/>
            <a:ext cx="2581200" cy="364320"/>
          </a:xfrm>
          <a:prstGeom prst="rect">
            <a:avLst/>
          </a:prstGeom>
          <a:noFill/>
          <a:ln>
            <a:noFill/>
          </a:ln>
        </p:spPr>
        <p:txBody>
          <a:bodyPr wrap="none" lIns="90000" rIns="90000" tIns="45000" bIns="45000"/>
          <a:p>
            <a:pPr>
              <a:lnSpc>
                <a:spcPct val="100000"/>
              </a:lnSpc>
            </a:pPr>
            <a:r>
              <a:rPr lang="en-IN">
                <a:solidFill>
                  <a:srgbClr val="3f3f3f"/>
                </a:solidFill>
                <a:latin typeface="Calibri"/>
              </a:rPr>
              <a:t>Results  of Screening</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400">
                <a:solidFill>
                  <a:srgbClr val="3f3f3f"/>
                </a:solidFill>
                <a:latin typeface="Tahoma"/>
                <a:ea typeface="Tahoma"/>
              </a:rPr>
              <a:t>CURRENT IMAGE SEARCH SYSTEM</a:t>
            </a:r>
            <a:endParaRPr/>
          </a:p>
        </p:txBody>
      </p:sp>
      <p:sp>
        <p:nvSpPr>
          <p:cNvPr id="134" name="CustomShape 2"/>
          <p:cNvSpPr/>
          <p:nvPr/>
        </p:nvSpPr>
        <p:spPr>
          <a:xfrm>
            <a:off x="437760" y="1056240"/>
            <a:ext cx="8331840" cy="3381120"/>
          </a:xfrm>
          <a:prstGeom prst="rect">
            <a:avLst/>
          </a:prstGeom>
          <a:noFill/>
          <a:ln>
            <a:noFill/>
          </a:ln>
        </p:spPr>
        <p:txBody>
          <a:bodyPr lIns="90000" rIns="90000" tIns="45000" bIns="45000"/>
          <a:p>
            <a:pPr>
              <a:lnSpc>
                <a:spcPct val="100000"/>
              </a:lnSpc>
            </a:pPr>
            <a:r>
              <a:rPr b="1" lang="en-IN">
                <a:solidFill>
                  <a:srgbClr val="3f3f3f"/>
                </a:solidFill>
                <a:latin typeface="Calibri"/>
              </a:rPr>
              <a:t>Dataset Description </a:t>
            </a:r>
            <a:r>
              <a:rPr lang="en-IN">
                <a:solidFill>
                  <a:srgbClr val="3f3f3f"/>
                </a:solidFill>
                <a:latin typeface="Calibri"/>
              </a:rPr>
              <a:t>: Consisted of 10,000 images for all the issues of the image search system. A file for the query image and the corresponding correct image.</a:t>
            </a:r>
            <a:endParaRPr/>
          </a:p>
          <a:p>
            <a:pPr>
              <a:lnSpc>
                <a:spcPct val="100000"/>
              </a:lnSpc>
            </a:pPr>
            <a:r>
              <a:rPr b="1" lang="en-IN">
                <a:solidFill>
                  <a:srgbClr val="3f3f3f"/>
                </a:solidFill>
                <a:latin typeface="Calibri"/>
              </a:rPr>
              <a:t>Model Description :</a:t>
            </a:r>
            <a:endParaRPr/>
          </a:p>
          <a:p>
            <a:pPr>
              <a:lnSpc>
                <a:spcPct val="100000"/>
              </a:lnSpc>
            </a:pPr>
            <a:r>
              <a:rPr b="1" lang="en-IN">
                <a:solidFill>
                  <a:srgbClr val="3f3f3f"/>
                </a:solidFill>
                <a:latin typeface="Calibri"/>
              </a:rPr>
              <a:t>No. of Convolutional layers</a:t>
            </a:r>
            <a:r>
              <a:rPr lang="en-IN">
                <a:solidFill>
                  <a:srgbClr val="3f3f3f"/>
                </a:solidFill>
                <a:latin typeface="Calibri"/>
              </a:rPr>
              <a:t> : 11</a:t>
            </a:r>
            <a:endParaRPr/>
          </a:p>
          <a:p>
            <a:pPr>
              <a:lnSpc>
                <a:spcPct val="100000"/>
              </a:lnSpc>
            </a:pPr>
            <a:r>
              <a:rPr b="1" lang="en-IN">
                <a:solidFill>
                  <a:srgbClr val="3f3f3f"/>
                </a:solidFill>
                <a:latin typeface="Calibri"/>
              </a:rPr>
              <a:t>Loss Function </a:t>
            </a:r>
            <a:r>
              <a:rPr lang="en-IN">
                <a:solidFill>
                  <a:srgbClr val="3f3f3f"/>
                </a:solidFill>
                <a:latin typeface="Calibri"/>
              </a:rPr>
              <a:t>: Triplet loss – Takes anchor, positive example and negative example as input. Computes relative similarity between the samples. </a:t>
            </a:r>
            <a:endParaRPr/>
          </a:p>
          <a:p>
            <a:pPr>
              <a:lnSpc>
                <a:spcPct val="100000"/>
              </a:lnSpc>
            </a:pPr>
            <a:r>
              <a:rPr b="1" lang="en-IN">
                <a:solidFill>
                  <a:srgbClr val="3f3f3f"/>
                </a:solidFill>
                <a:latin typeface="Calibri"/>
              </a:rPr>
              <a:t>Activation Function </a:t>
            </a:r>
            <a:r>
              <a:rPr lang="en-IN">
                <a:solidFill>
                  <a:srgbClr val="3f3f3f"/>
                </a:solidFill>
                <a:latin typeface="Calibri"/>
              </a:rPr>
              <a:t>: RELU (Rectified Linear Unit)  </a:t>
            </a:r>
            <a:endParaRPr/>
          </a:p>
          <a:p>
            <a:pPr>
              <a:lnSpc>
                <a:spcPct val="100000"/>
              </a:lnSpc>
            </a:pPr>
            <a:r>
              <a:rPr b="1" lang="en-IN">
                <a:solidFill>
                  <a:srgbClr val="3f3f3f"/>
                </a:solidFill>
                <a:latin typeface="Calibri"/>
              </a:rPr>
              <a:t>Optimiser</a:t>
            </a:r>
            <a:r>
              <a:rPr lang="en-IN">
                <a:solidFill>
                  <a:srgbClr val="3f3f3f"/>
                </a:solidFill>
                <a:latin typeface="Calibri"/>
              </a:rPr>
              <a:t> : ADAM </a:t>
            </a:r>
            <a:endParaRPr/>
          </a:p>
          <a:p>
            <a:pPr>
              <a:lnSpc>
                <a:spcPct val="100000"/>
              </a:lnSpc>
            </a:pPr>
            <a:r>
              <a:rPr b="1" lang="en-IN">
                <a:solidFill>
                  <a:srgbClr val="3f3f3f"/>
                </a:solidFill>
                <a:latin typeface="Calibri"/>
              </a:rPr>
              <a:t>Pooling</a:t>
            </a:r>
            <a:r>
              <a:rPr lang="en-IN">
                <a:solidFill>
                  <a:srgbClr val="3f3f3f"/>
                </a:solidFill>
                <a:latin typeface="Calibri"/>
              </a:rPr>
              <a:t> : Max-Pooling (How is it better than Average Pooling ?)</a:t>
            </a:r>
            <a:endParaRPr/>
          </a:p>
          <a:p>
            <a:pPr>
              <a:lnSpc>
                <a:spcPct val="100000"/>
              </a:lnSpc>
            </a:pPr>
            <a:r>
              <a:rPr b="1" lang="en-IN">
                <a:solidFill>
                  <a:srgbClr val="3f3f3f"/>
                </a:solidFill>
                <a:latin typeface="Calibri"/>
              </a:rPr>
              <a:t>No. of Fully Connected layers </a:t>
            </a:r>
            <a:r>
              <a:rPr lang="en-IN">
                <a:solidFill>
                  <a:srgbClr val="3f3f3f"/>
                </a:solidFill>
                <a:latin typeface="Calibri"/>
              </a:rPr>
              <a:t>: 1</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3200">
                <a:solidFill>
                  <a:srgbClr val="3f3f3f"/>
                </a:solidFill>
                <a:latin typeface="Calibri"/>
              </a:rPr>
              <a:t>Model  </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400">
                <a:solidFill>
                  <a:srgbClr val="3f3f3f"/>
                </a:solidFill>
                <a:latin typeface="Calibri"/>
                <a:ea typeface="Tahoma"/>
              </a:rPr>
              <a:t>PROBLEMS OF THE CURRENT IMAGE SEARCH SYSTEM</a:t>
            </a:r>
            <a:endParaRPr/>
          </a:p>
        </p:txBody>
      </p:sp>
      <p:sp>
        <p:nvSpPr>
          <p:cNvPr id="137" name="CustomShape 2"/>
          <p:cNvSpPr/>
          <p:nvPr/>
        </p:nvSpPr>
        <p:spPr>
          <a:xfrm>
            <a:off x="270360" y="914400"/>
            <a:ext cx="8872920" cy="455760"/>
          </a:xfrm>
          <a:prstGeom prst="rect">
            <a:avLst/>
          </a:prstGeom>
          <a:noFill/>
          <a:ln>
            <a:noFill/>
          </a:ln>
        </p:spPr>
        <p:txBody>
          <a:bodyPr lIns="90000" rIns="90000" tIns="45000" bIns="45000"/>
          <a:p>
            <a:pPr>
              <a:lnSpc>
                <a:spcPct val="100000"/>
              </a:lnSpc>
            </a:pPr>
            <a:r>
              <a:rPr lang="en-IN" sz="2400">
                <a:solidFill>
                  <a:srgbClr val="3f3f3f"/>
                </a:solidFill>
                <a:latin typeface="Calibri"/>
                <a:ea typeface="Tahoma"/>
              </a:rPr>
              <a:t>- Similarity according to concepts derived from figures</a:t>
            </a:r>
            <a:endParaRPr/>
          </a:p>
        </p:txBody>
      </p:sp>
      <p:pic>
        <p:nvPicPr>
          <p:cNvPr id="138" name="Picture 3" descr=""/>
          <p:cNvPicPr/>
          <p:nvPr/>
        </p:nvPicPr>
        <p:blipFill>
          <a:blip r:embed="rId1"/>
          <a:stretch>
            <a:fillRect/>
          </a:stretch>
        </p:blipFill>
        <p:spPr>
          <a:xfrm>
            <a:off x="270360" y="1672560"/>
            <a:ext cx="1715400" cy="1683720"/>
          </a:xfrm>
          <a:prstGeom prst="rect">
            <a:avLst/>
          </a:prstGeom>
          <a:ln>
            <a:noFill/>
          </a:ln>
        </p:spPr>
      </p:pic>
      <p:pic>
        <p:nvPicPr>
          <p:cNvPr id="139" name="Picture 4" descr=""/>
          <p:cNvPicPr/>
          <p:nvPr/>
        </p:nvPicPr>
        <p:blipFill>
          <a:blip r:embed="rId2"/>
          <a:stretch>
            <a:fillRect/>
          </a:stretch>
        </p:blipFill>
        <p:spPr>
          <a:xfrm>
            <a:off x="3742920" y="1672560"/>
            <a:ext cx="1562760" cy="1683720"/>
          </a:xfrm>
          <a:prstGeom prst="rect">
            <a:avLst/>
          </a:prstGeom>
          <a:ln>
            <a:noFill/>
          </a:ln>
        </p:spPr>
      </p:pic>
      <p:sp>
        <p:nvSpPr>
          <p:cNvPr id="140" name="CustomShape 3"/>
          <p:cNvSpPr/>
          <p:nvPr/>
        </p:nvSpPr>
        <p:spPr>
          <a:xfrm>
            <a:off x="2241000" y="2374560"/>
            <a:ext cx="1145520" cy="565920"/>
          </a:xfrm>
          <a:prstGeom prst="leftRightArrow">
            <a:avLst>
              <a:gd name="adj1" fmla="val 50000"/>
              <a:gd name="adj2" fmla="val 50000"/>
            </a:avLst>
          </a:prstGeom>
          <a:solidFill>
            <a:srgbClr val="6785c1"/>
          </a:solidFill>
          <a:ln w="9360">
            <a:solidFill>
              <a:srgbClr val="4160db"/>
            </a:solidFill>
            <a:round/>
          </a:ln>
        </p:spPr>
      </p:sp>
      <p:sp>
        <p:nvSpPr>
          <p:cNvPr id="141" name="CustomShape 4"/>
          <p:cNvSpPr/>
          <p:nvPr/>
        </p:nvSpPr>
        <p:spPr>
          <a:xfrm>
            <a:off x="270360" y="3653280"/>
            <a:ext cx="7984080" cy="455760"/>
          </a:xfrm>
          <a:prstGeom prst="rect">
            <a:avLst/>
          </a:prstGeom>
          <a:noFill/>
          <a:ln>
            <a:noFill/>
          </a:ln>
        </p:spPr>
        <p:txBody>
          <a:bodyPr lIns="90000" rIns="90000" tIns="45000" bIns="45000"/>
          <a:p>
            <a:pPr>
              <a:lnSpc>
                <a:spcPct val="100000"/>
              </a:lnSpc>
            </a:pPr>
            <a:r>
              <a:rPr lang="en-IN" sz="2400">
                <a:solidFill>
                  <a:srgbClr val="3f3f3f"/>
                </a:solidFill>
                <a:latin typeface="Calibri"/>
                <a:ea typeface="Tahoma"/>
              </a:rPr>
              <a:t>- The direction of the figures varies.</a:t>
            </a:r>
            <a:endParaRPr/>
          </a:p>
        </p:txBody>
      </p:sp>
      <p:pic>
        <p:nvPicPr>
          <p:cNvPr id="142" name="Picture 8" descr=""/>
          <p:cNvPicPr/>
          <p:nvPr/>
        </p:nvPicPr>
        <p:blipFill>
          <a:blip r:embed="rId3"/>
          <a:stretch>
            <a:fillRect/>
          </a:stretch>
        </p:blipFill>
        <p:spPr>
          <a:xfrm>
            <a:off x="464760" y="4235040"/>
            <a:ext cx="879480" cy="2388960"/>
          </a:xfrm>
          <a:prstGeom prst="rect">
            <a:avLst/>
          </a:prstGeom>
          <a:ln>
            <a:noFill/>
          </a:ln>
        </p:spPr>
      </p:pic>
      <p:pic>
        <p:nvPicPr>
          <p:cNvPr id="143" name="Picture 9" descr=""/>
          <p:cNvPicPr/>
          <p:nvPr/>
        </p:nvPicPr>
        <p:blipFill>
          <a:blip r:embed="rId4"/>
          <a:stretch>
            <a:fillRect/>
          </a:stretch>
        </p:blipFill>
        <p:spPr>
          <a:xfrm>
            <a:off x="3427560" y="4235040"/>
            <a:ext cx="834480" cy="2361600"/>
          </a:xfrm>
          <a:prstGeom prst="rect">
            <a:avLst/>
          </a:prstGeom>
          <a:ln>
            <a:noFill/>
          </a:ln>
        </p:spPr>
      </p:pic>
      <p:sp>
        <p:nvSpPr>
          <p:cNvPr id="144" name="CustomShape 5"/>
          <p:cNvSpPr/>
          <p:nvPr/>
        </p:nvSpPr>
        <p:spPr>
          <a:xfrm>
            <a:off x="1778040" y="4934880"/>
            <a:ext cx="1145520" cy="565920"/>
          </a:xfrm>
          <a:prstGeom prst="leftRightArrow">
            <a:avLst>
              <a:gd name="adj1" fmla="val 50000"/>
              <a:gd name="adj2" fmla="val 50000"/>
            </a:avLst>
          </a:prstGeom>
          <a:solidFill>
            <a:srgbClr val="6785c1"/>
          </a:solidFill>
          <a:ln w="9360">
            <a:solidFill>
              <a:srgbClr val="4160db"/>
            </a:solidFill>
            <a:round/>
          </a:ln>
        </p:spPr>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400">
                <a:solidFill>
                  <a:srgbClr val="3f3f3f"/>
                </a:solidFill>
                <a:latin typeface="Calibri"/>
                <a:ea typeface="Tahoma"/>
              </a:rPr>
              <a:t>ACCUARCY OF THE CURRENT IMAGE SEARCH SYSTEM</a:t>
            </a:r>
            <a:endParaRPr/>
          </a:p>
        </p:txBody>
      </p:sp>
      <p:sp>
        <p:nvSpPr>
          <p:cNvPr id="146" name="CustomShape 2"/>
          <p:cNvSpPr/>
          <p:nvPr/>
        </p:nvSpPr>
        <p:spPr>
          <a:xfrm>
            <a:off x="153360" y="4376160"/>
            <a:ext cx="8989920" cy="2225520"/>
          </a:xfrm>
          <a:prstGeom prst="rect">
            <a:avLst/>
          </a:prstGeom>
          <a:noFill/>
          <a:ln>
            <a:noFill/>
          </a:ln>
        </p:spPr>
        <p:txBody>
          <a:bodyPr lIns="90000" rIns="90000" tIns="45000" bIns="45000"/>
          <a:p>
            <a:pPr>
              <a:lnSpc>
                <a:spcPct val="107000"/>
              </a:lnSpc>
            </a:pPr>
            <a:r>
              <a:rPr lang="en-IN">
                <a:solidFill>
                  <a:srgbClr val="3f3f3f"/>
                </a:solidFill>
                <a:latin typeface="Calibri"/>
                <a:ea typeface="Tahoma"/>
              </a:rPr>
              <a:t>[1, 7, 2, 2432, 6, 58, 10, 200, 131, 2, 97, 3, 14, 4, 1, 16, 515, 4, 4, 137, 592, 4, 1, 24, 195, 26, 526, 5, 1, 490, 1304, 1042, 1, 1, 65, 86, 1092, 19, 5, 1, 1, 1, 18, 1924, 9, 1, 5, 376, 11, 3502, 113, 187, 9, 5, 1, 346, 214, 6, 2, 1, 1, 9, 213, 384, 1, 3543, 283, 1117, 4976, 1954, 49, 3, 14, 2248, 5, 2444, 9, 5, 2368, 5, 192, 7034, 1, 990, 91, 187, 2872, 1, 2, 690, 38, 5, 4, 17, 76, 1, 7, 1, 1, 1, 326, 1208, 11, 2, 3011, 7, 1, 567, 1, 32, 1966, 3, 2237]</a:t>
            </a:r>
            <a:endParaRPr/>
          </a:p>
          <a:p>
            <a:pPr>
              <a:lnSpc>
                <a:spcPct val="107000"/>
              </a:lnSpc>
            </a:pPr>
            <a:r>
              <a:rPr b="1" lang="en-IN">
                <a:solidFill>
                  <a:srgbClr val="3f3f3f"/>
                </a:solidFill>
                <a:latin typeface="Calibri"/>
                <a:ea typeface="Tahoma"/>
              </a:rPr>
              <a:t>57070</a:t>
            </a:r>
            <a:endParaRPr/>
          </a:p>
        </p:txBody>
      </p:sp>
      <p:sp>
        <p:nvSpPr>
          <p:cNvPr id="147" name="CustomShape 3"/>
          <p:cNvSpPr/>
          <p:nvPr/>
        </p:nvSpPr>
        <p:spPr>
          <a:xfrm>
            <a:off x="352800" y="838440"/>
            <a:ext cx="7502400" cy="2010240"/>
          </a:xfrm>
          <a:prstGeom prst="rect">
            <a:avLst/>
          </a:prstGeom>
          <a:noFill/>
          <a:ln>
            <a:noFill/>
          </a:ln>
        </p:spPr>
        <p:txBody>
          <a:bodyPr lIns="90000" rIns="90000" tIns="45000" bIns="45000"/>
          <a:p>
            <a:pPr>
              <a:lnSpc>
                <a:spcPct val="100000"/>
              </a:lnSpc>
            </a:pPr>
            <a:r>
              <a:rPr lang="en-IN">
                <a:solidFill>
                  <a:srgbClr val="3f3f3f"/>
                </a:solidFill>
                <a:latin typeface="Calibri"/>
                <a:ea typeface="Tahoma"/>
              </a:rPr>
              <a:t>-The output of the similarity computation was in the form : </a:t>
            </a:r>
            <a:endParaRPr/>
          </a:p>
          <a:p>
            <a:pPr>
              <a:lnSpc>
                <a:spcPct val="100000"/>
              </a:lnSpc>
            </a:pPr>
            <a:r>
              <a:rPr lang="en-IN">
                <a:solidFill>
                  <a:srgbClr val="3f3f3f"/>
                </a:solidFill>
                <a:latin typeface="Calibri"/>
                <a:ea typeface="Tahoma"/>
              </a:rPr>
              <a:t>      </a:t>
            </a:r>
            <a:r>
              <a:rPr b="1" lang="en-IN">
                <a:solidFill>
                  <a:srgbClr val="3f3f3f"/>
                </a:solidFill>
                <a:latin typeface="Calibri"/>
                <a:ea typeface="Tahoma"/>
              </a:rPr>
              <a:t>query_image     database_image    similarity</a:t>
            </a:r>
            <a:endParaRPr/>
          </a:p>
          <a:p>
            <a:pPr>
              <a:lnSpc>
                <a:spcPct val="100000"/>
              </a:lnSpc>
            </a:pPr>
            <a:endParaRPr/>
          </a:p>
          <a:p>
            <a:pPr>
              <a:lnSpc>
                <a:spcPct val="100000"/>
              </a:lnSpc>
            </a:pPr>
            <a:r>
              <a:rPr b="1" lang="en-IN">
                <a:solidFill>
                  <a:srgbClr val="3f3f3f"/>
                </a:solidFill>
                <a:latin typeface="Calibri"/>
                <a:ea typeface="Tahoma"/>
              </a:rPr>
              <a:t>-</a:t>
            </a:r>
            <a:r>
              <a:rPr lang="en-IN">
                <a:solidFill>
                  <a:srgbClr val="3f3f3f"/>
                </a:solidFill>
                <a:latin typeface="Calibri"/>
                <a:ea typeface="Tahoma"/>
              </a:rPr>
              <a:t>For every query image I found the rank of the correct image.</a:t>
            </a:r>
            <a:endParaRPr/>
          </a:p>
          <a:p>
            <a:pPr>
              <a:lnSpc>
                <a:spcPct val="100000"/>
              </a:lnSpc>
            </a:pPr>
            <a:endParaRPr/>
          </a:p>
          <a:p>
            <a:pPr>
              <a:lnSpc>
                <a:spcPct val="100000"/>
              </a:lnSpc>
            </a:pPr>
            <a:r>
              <a:rPr b="1" lang="en-IN">
                <a:solidFill>
                  <a:srgbClr val="3f3f3f"/>
                </a:solidFill>
                <a:latin typeface="Calibri"/>
                <a:ea typeface="Tahoma"/>
              </a:rPr>
              <a:t>-</a:t>
            </a:r>
            <a:r>
              <a:rPr lang="en-IN">
                <a:solidFill>
                  <a:srgbClr val="3f3f3f"/>
                </a:solidFill>
                <a:latin typeface="Calibri"/>
                <a:ea typeface="Tahoma"/>
              </a:rPr>
              <a:t>For eg: The output of the similarity computation is this :</a:t>
            </a:r>
            <a:endParaRPr/>
          </a:p>
          <a:p>
            <a:pPr>
              <a:lnSpc>
                <a:spcPct val="100000"/>
              </a:lnSpc>
            </a:pPr>
            <a:r>
              <a:rPr lang="en-IN">
                <a:solidFill>
                  <a:srgbClr val="3f3f3f"/>
                </a:solidFill>
                <a:latin typeface="Calibri"/>
                <a:ea typeface="Tahoma"/>
              </a:rPr>
              <a:t>  </a:t>
            </a:r>
            <a:r>
              <a:rPr lang="en-IN">
                <a:solidFill>
                  <a:srgbClr val="0e58c4"/>
                </a:solidFill>
                <a:latin typeface="Calibri"/>
                <a:ea typeface="Tahoma"/>
              </a:rPr>
              <a:t>23450.jpg</a:t>
            </a:r>
            <a:r>
              <a:rPr lang="en-IN">
                <a:solidFill>
                  <a:srgbClr val="3f3f3f"/>
                </a:solidFill>
                <a:latin typeface="Calibri"/>
                <a:ea typeface="Tahoma"/>
              </a:rPr>
              <a:t> </a:t>
            </a:r>
            <a:r>
              <a:rPr lang="en-IN">
                <a:solidFill>
                  <a:srgbClr val="ac8800"/>
                </a:solidFill>
                <a:latin typeface="Calibri"/>
                <a:ea typeface="Tahoma"/>
              </a:rPr>
              <a:t>00005</a:t>
            </a:r>
            <a:r>
              <a:rPr lang="en-IN">
                <a:solidFill>
                  <a:srgbClr val="3f3f3f"/>
                </a:solidFill>
                <a:latin typeface="Calibri"/>
                <a:ea typeface="Tahoma"/>
              </a:rPr>
              <a:t> </a:t>
            </a:r>
            <a:r>
              <a:rPr lang="en-IN">
                <a:solidFill>
                  <a:srgbClr val="ff0000"/>
                </a:solidFill>
                <a:latin typeface="Calibri"/>
                <a:ea typeface="Tahoma"/>
              </a:rPr>
              <a:t>0.9865</a:t>
            </a:r>
            <a:r>
              <a:rPr lang="en-IN">
                <a:solidFill>
                  <a:srgbClr val="3f3f3f"/>
                </a:solidFill>
                <a:latin typeface="Calibri"/>
                <a:ea typeface="Tahoma"/>
              </a:rPr>
              <a:t>, </a:t>
            </a:r>
            <a:r>
              <a:rPr lang="en-IN">
                <a:solidFill>
                  <a:srgbClr val="00b050"/>
                </a:solidFill>
                <a:latin typeface="Calibri"/>
                <a:ea typeface="Tahoma"/>
              </a:rPr>
              <a:t>23449</a:t>
            </a:r>
            <a:r>
              <a:rPr lang="en-IN">
                <a:solidFill>
                  <a:srgbClr val="3f3f3f"/>
                </a:solidFill>
                <a:latin typeface="Calibri"/>
                <a:ea typeface="Tahoma"/>
              </a:rPr>
              <a:t> 0.9999, 00008 0.8976</a:t>
            </a:r>
            <a:endParaRPr/>
          </a:p>
        </p:txBody>
      </p:sp>
      <p:sp>
        <p:nvSpPr>
          <p:cNvPr id="148" name="CustomShape 4"/>
          <p:cNvSpPr/>
          <p:nvPr/>
        </p:nvSpPr>
        <p:spPr>
          <a:xfrm>
            <a:off x="626040" y="2979360"/>
            <a:ext cx="158760" cy="166680"/>
          </a:xfrm>
          <a:prstGeom prst="rect">
            <a:avLst/>
          </a:prstGeom>
          <a:solidFill>
            <a:srgbClr val="0e58c4"/>
          </a:solidFill>
          <a:ln w="9360">
            <a:solidFill>
              <a:srgbClr val="4160db"/>
            </a:solidFill>
            <a:round/>
          </a:ln>
        </p:spPr>
      </p:sp>
      <p:sp>
        <p:nvSpPr>
          <p:cNvPr id="149" name="CustomShape 5"/>
          <p:cNvSpPr/>
          <p:nvPr/>
        </p:nvSpPr>
        <p:spPr>
          <a:xfrm>
            <a:off x="2058120" y="2993760"/>
            <a:ext cx="158760" cy="166680"/>
          </a:xfrm>
          <a:prstGeom prst="rect">
            <a:avLst/>
          </a:prstGeom>
          <a:solidFill>
            <a:srgbClr val="ac8800"/>
          </a:solidFill>
          <a:ln w="9360">
            <a:solidFill>
              <a:srgbClr val="4160db"/>
            </a:solidFill>
            <a:round/>
          </a:ln>
        </p:spPr>
      </p:sp>
      <p:sp>
        <p:nvSpPr>
          <p:cNvPr id="150" name="CustomShape 6"/>
          <p:cNvSpPr/>
          <p:nvPr/>
        </p:nvSpPr>
        <p:spPr>
          <a:xfrm>
            <a:off x="3752640" y="2979360"/>
            <a:ext cx="158760" cy="166680"/>
          </a:xfrm>
          <a:prstGeom prst="rect">
            <a:avLst/>
          </a:prstGeom>
          <a:solidFill>
            <a:srgbClr val="ff0000"/>
          </a:solidFill>
          <a:ln w="9360">
            <a:solidFill>
              <a:srgbClr val="4160db"/>
            </a:solidFill>
            <a:round/>
          </a:ln>
        </p:spPr>
      </p:sp>
      <p:sp>
        <p:nvSpPr>
          <p:cNvPr id="151" name="CustomShape 7"/>
          <p:cNvSpPr/>
          <p:nvPr/>
        </p:nvSpPr>
        <p:spPr>
          <a:xfrm>
            <a:off x="4956840" y="2993760"/>
            <a:ext cx="158760" cy="166680"/>
          </a:xfrm>
          <a:prstGeom prst="rect">
            <a:avLst/>
          </a:prstGeom>
          <a:solidFill>
            <a:srgbClr val="00b050"/>
          </a:solidFill>
          <a:ln w="9360">
            <a:solidFill>
              <a:srgbClr val="4160db"/>
            </a:solidFill>
            <a:round/>
          </a:ln>
        </p:spPr>
      </p:sp>
      <p:sp>
        <p:nvSpPr>
          <p:cNvPr id="152" name="CustomShape 8"/>
          <p:cNvSpPr/>
          <p:nvPr/>
        </p:nvSpPr>
        <p:spPr>
          <a:xfrm>
            <a:off x="781920" y="2936160"/>
            <a:ext cx="1570680" cy="272520"/>
          </a:xfrm>
          <a:prstGeom prst="rect">
            <a:avLst/>
          </a:prstGeom>
          <a:noFill/>
          <a:ln>
            <a:noFill/>
          </a:ln>
        </p:spPr>
        <p:txBody>
          <a:bodyPr lIns="90000" rIns="90000" tIns="45000" bIns="45000"/>
          <a:p>
            <a:pPr>
              <a:lnSpc>
                <a:spcPct val="100000"/>
              </a:lnSpc>
            </a:pPr>
            <a:r>
              <a:rPr b="1" lang="en-IN" sz="1200">
                <a:solidFill>
                  <a:srgbClr val="3f3f3f"/>
                </a:solidFill>
                <a:latin typeface="Calibri"/>
              </a:rPr>
              <a:t>Query image</a:t>
            </a:r>
            <a:endParaRPr/>
          </a:p>
        </p:txBody>
      </p:sp>
      <p:sp>
        <p:nvSpPr>
          <p:cNvPr id="153" name="CustomShape 9"/>
          <p:cNvSpPr/>
          <p:nvPr/>
        </p:nvSpPr>
        <p:spPr>
          <a:xfrm>
            <a:off x="2353320" y="2936160"/>
            <a:ext cx="1454760" cy="454320"/>
          </a:xfrm>
          <a:prstGeom prst="rect">
            <a:avLst/>
          </a:prstGeom>
          <a:noFill/>
          <a:ln>
            <a:noFill/>
          </a:ln>
        </p:spPr>
        <p:txBody>
          <a:bodyPr lIns="90000" rIns="90000" tIns="45000" bIns="45000"/>
          <a:p>
            <a:pPr>
              <a:lnSpc>
                <a:spcPct val="100000"/>
              </a:lnSpc>
            </a:pPr>
            <a:r>
              <a:rPr b="1" lang="en-IN" sz="1200">
                <a:solidFill>
                  <a:srgbClr val="3f3f3f"/>
                </a:solidFill>
                <a:latin typeface="Calibri"/>
              </a:rPr>
              <a:t>Database image</a:t>
            </a:r>
            <a:endParaRPr/>
          </a:p>
        </p:txBody>
      </p:sp>
      <p:sp>
        <p:nvSpPr>
          <p:cNvPr id="154" name="CustomShape 10"/>
          <p:cNvSpPr/>
          <p:nvPr/>
        </p:nvSpPr>
        <p:spPr>
          <a:xfrm>
            <a:off x="4032720" y="2951640"/>
            <a:ext cx="864000" cy="454320"/>
          </a:xfrm>
          <a:prstGeom prst="rect">
            <a:avLst/>
          </a:prstGeom>
          <a:noFill/>
          <a:ln>
            <a:noFill/>
          </a:ln>
        </p:spPr>
        <p:txBody>
          <a:bodyPr lIns="90000" rIns="90000" tIns="45000" bIns="45000"/>
          <a:p>
            <a:pPr>
              <a:lnSpc>
                <a:spcPct val="100000"/>
              </a:lnSpc>
            </a:pPr>
            <a:r>
              <a:rPr b="1" lang="en-IN" sz="1200">
                <a:solidFill>
                  <a:srgbClr val="3f3f3f"/>
                </a:solidFill>
                <a:latin typeface="Calibri"/>
              </a:rPr>
              <a:t>Similarity</a:t>
            </a:r>
            <a:endParaRPr/>
          </a:p>
        </p:txBody>
      </p:sp>
      <p:sp>
        <p:nvSpPr>
          <p:cNvPr id="155" name="CustomShape 11"/>
          <p:cNvSpPr/>
          <p:nvPr/>
        </p:nvSpPr>
        <p:spPr>
          <a:xfrm>
            <a:off x="5311800" y="2936160"/>
            <a:ext cx="1069920" cy="454320"/>
          </a:xfrm>
          <a:prstGeom prst="rect">
            <a:avLst/>
          </a:prstGeom>
          <a:noFill/>
          <a:ln>
            <a:noFill/>
          </a:ln>
        </p:spPr>
        <p:txBody>
          <a:bodyPr lIns="90000" rIns="90000" tIns="45000" bIns="45000"/>
          <a:p>
            <a:pPr>
              <a:lnSpc>
                <a:spcPct val="100000"/>
              </a:lnSpc>
            </a:pPr>
            <a:r>
              <a:rPr b="1" lang="en-IN" sz="1200">
                <a:solidFill>
                  <a:srgbClr val="3f3f3f"/>
                </a:solidFill>
                <a:latin typeface="Calibri"/>
              </a:rPr>
              <a:t>Correct image</a:t>
            </a:r>
            <a:endParaRPr/>
          </a:p>
        </p:txBody>
      </p:sp>
      <p:sp>
        <p:nvSpPr>
          <p:cNvPr id="156" name="CustomShape 12"/>
          <p:cNvSpPr/>
          <p:nvPr/>
        </p:nvSpPr>
        <p:spPr>
          <a:xfrm>
            <a:off x="285840" y="3320280"/>
            <a:ext cx="8357760" cy="912960"/>
          </a:xfrm>
          <a:prstGeom prst="rect">
            <a:avLst/>
          </a:prstGeom>
          <a:noFill/>
          <a:ln>
            <a:noFill/>
          </a:ln>
        </p:spPr>
        <p:txBody>
          <a:bodyPr lIns="90000" rIns="90000" tIns="45000" bIns="45000"/>
          <a:p>
            <a:pPr>
              <a:lnSpc>
                <a:spcPct val="100000"/>
              </a:lnSpc>
            </a:pPr>
            <a:r>
              <a:rPr lang="en-IN">
                <a:solidFill>
                  <a:srgbClr val="3f3f3f"/>
                </a:solidFill>
                <a:latin typeface="Calibri"/>
                <a:ea typeface="Tahoma"/>
              </a:rPr>
              <a:t>- When I arrange the databases images based on the descending order of the similarity values I get rank of image – 23449 (ie. Correct image)  as 1. I saved this rank for every query image in a list.</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000">
                <a:solidFill>
                  <a:srgbClr val="3f3f3f"/>
                </a:solidFill>
                <a:latin typeface="Calibri"/>
              </a:rPr>
              <a:t>WAYS TO IMPROVE THE CURRENT IMAGE SEARCH SYSTEM</a:t>
            </a:r>
            <a:endParaRPr/>
          </a:p>
        </p:txBody>
      </p:sp>
      <p:sp>
        <p:nvSpPr>
          <p:cNvPr id="158" name="CustomShape 2"/>
          <p:cNvSpPr/>
          <p:nvPr/>
        </p:nvSpPr>
        <p:spPr>
          <a:xfrm>
            <a:off x="425160" y="1571400"/>
            <a:ext cx="8177400" cy="2284560"/>
          </a:xfrm>
          <a:prstGeom prst="rect">
            <a:avLst/>
          </a:prstGeom>
          <a:noFill/>
          <a:ln>
            <a:noFill/>
          </a:ln>
        </p:spPr>
        <p:txBody>
          <a:bodyPr lIns="90000" rIns="90000" tIns="45000" bIns="45000"/>
          <a:p>
            <a:pPr>
              <a:lnSpc>
                <a:spcPct val="100000"/>
              </a:lnSpc>
            </a:pPr>
            <a:r>
              <a:rPr lang="en-IN">
                <a:solidFill>
                  <a:srgbClr val="3f3f3f"/>
                </a:solidFill>
                <a:latin typeface="Calibri"/>
              </a:rPr>
              <a:t>DROPOUT : Dropout is a hyperparameter used for regularization in neural networks. Like all regularization techniques, its purpose is to prevent overfitting. Dropout randomly makes nodes in the neural network “drop out” by setting them to zero, which encourages the network to rely on other features that act as signals. </a:t>
            </a:r>
            <a:endParaRPr/>
          </a:p>
          <a:p>
            <a:pPr>
              <a:lnSpc>
                <a:spcPct val="100000"/>
              </a:lnSpc>
              <a:buFont typeface="StarSymbol"/>
              <a:buChar char="-"/>
            </a:pPr>
            <a:r>
              <a:rPr lang="en-IN">
                <a:solidFill>
                  <a:srgbClr val="3f3f3f"/>
                </a:solidFill>
                <a:latin typeface="Calibri"/>
              </a:rPr>
              <a:t>WEIGHT DECAY :</a:t>
            </a:r>
            <a:endParaRPr/>
          </a:p>
          <a:p>
            <a:pPr>
              <a:lnSpc>
                <a:spcPct val="100000"/>
              </a:lnSpc>
              <a:buFont typeface="StarSymbol"/>
              <a:buChar char="-"/>
            </a:pPr>
            <a:r>
              <a:rPr lang="en-IN">
                <a:solidFill>
                  <a:srgbClr val="3f3f3f"/>
                </a:solidFill>
                <a:latin typeface="Calibri"/>
              </a:rPr>
              <a:t>EARLY STOPPING :</a:t>
            </a:r>
            <a:endParaRPr/>
          </a:p>
          <a:p>
            <a:pPr>
              <a:lnSpc>
                <a:spcPct val="100000"/>
              </a:lnSpc>
              <a:buFont typeface="StarSymbol"/>
              <a:buChar char="-"/>
            </a:pPr>
            <a:r>
              <a:rPr lang="en-IN">
                <a:solidFill>
                  <a:srgbClr val="3f3f3f"/>
                </a:solidFill>
                <a:latin typeface="Calibri"/>
              </a:rPr>
              <a:t>LEARNING RATE :</a:t>
            </a:r>
            <a:endParaRPr/>
          </a:p>
          <a:p>
            <a:pPr>
              <a:lnSpc>
                <a:spcPct val="100000"/>
              </a:lnSpc>
              <a:buFont typeface="StarSymbol"/>
              <a:buChar char="-"/>
            </a:pPr>
            <a:endParaRPr/>
          </a:p>
          <a:p>
            <a:pPr>
              <a:lnSpc>
                <a:spcPct val="100000"/>
              </a:lnSpc>
            </a:pPr>
            <a:endParaRPr/>
          </a:p>
        </p:txBody>
      </p:sp>
      <p:pic>
        <p:nvPicPr>
          <p:cNvPr id="159" name="" descr=""/>
          <p:cNvPicPr/>
          <p:nvPr/>
        </p:nvPicPr>
        <p:blipFill>
          <a:blip r:embed="rId1"/>
          <a:stretch>
            <a:fillRect/>
          </a:stretch>
        </p:blipFill>
        <p:spPr>
          <a:xfrm>
            <a:off x="6628320" y="4827240"/>
            <a:ext cx="1867680" cy="1724760"/>
          </a:xfrm>
          <a:prstGeom prst="rect">
            <a:avLst/>
          </a:prstGeom>
          <a:ln>
            <a:noFill/>
          </a:ln>
        </p:spPr>
      </p:pic>
      <p:pic>
        <p:nvPicPr>
          <p:cNvPr id="160" name="" descr=""/>
          <p:cNvPicPr/>
          <p:nvPr/>
        </p:nvPicPr>
        <p:blipFill>
          <a:blip r:embed="rId2"/>
          <a:stretch>
            <a:fillRect/>
          </a:stretch>
        </p:blipFill>
        <p:spPr>
          <a:xfrm>
            <a:off x="720000" y="3960000"/>
            <a:ext cx="6674040" cy="14338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CustomShape 1"/>
          <p:cNvSpPr/>
          <p:nvPr/>
        </p:nvSpPr>
        <p:spPr>
          <a:xfrm>
            <a:off x="626040" y="0"/>
            <a:ext cx="7038360" cy="663480"/>
          </a:xfrm>
          <a:prstGeom prst="rect">
            <a:avLst/>
          </a:prstGeom>
          <a:noFill/>
          <a:ln>
            <a:noFill/>
          </a:ln>
        </p:spPr>
        <p:txBody>
          <a:bodyPr lIns="168120" rIns="168120" tIns="42120" bIns="42120" anchor="ctr"/>
          <a:p>
            <a:pPr>
              <a:lnSpc>
                <a:spcPct val="100000"/>
              </a:lnSpc>
            </a:pPr>
            <a:r>
              <a:rPr lang="en-IN" sz="2400">
                <a:solidFill>
                  <a:srgbClr val="3f3f3f"/>
                </a:solidFill>
                <a:latin typeface="Calibri"/>
                <a:ea typeface="Tahoma"/>
              </a:rPr>
              <a:t>TOYOSU KIDS EVENT AND THE THANKS GIVING EVENT</a:t>
            </a:r>
            <a:endParaRPr/>
          </a:p>
        </p:txBody>
      </p:sp>
      <p:pic>
        <p:nvPicPr>
          <p:cNvPr id="162" name="Picture 2" descr=""/>
          <p:cNvPicPr/>
          <p:nvPr/>
        </p:nvPicPr>
        <p:blipFill>
          <a:blip r:embed="rId1"/>
          <a:stretch>
            <a:fillRect/>
          </a:stretch>
        </p:blipFill>
        <p:spPr>
          <a:xfrm>
            <a:off x="216000" y="792000"/>
            <a:ext cx="6119640" cy="3887640"/>
          </a:xfrm>
          <a:prstGeom prst="rect">
            <a:avLst/>
          </a:prstGeom>
          <a:ln>
            <a:noFill/>
          </a:ln>
        </p:spPr>
      </p:pic>
      <p:sp>
        <p:nvSpPr>
          <p:cNvPr id="163" name="CustomShape 2"/>
          <p:cNvSpPr/>
          <p:nvPr/>
        </p:nvSpPr>
        <p:spPr>
          <a:xfrm>
            <a:off x="150480" y="5112000"/>
            <a:ext cx="8633160" cy="1564200"/>
          </a:xfrm>
          <a:prstGeom prst="rect">
            <a:avLst/>
          </a:prstGeom>
          <a:noFill/>
          <a:ln>
            <a:noFill/>
          </a:ln>
        </p:spPr>
        <p:txBody>
          <a:bodyPr lIns="90000" rIns="90000" tIns="45000" bIns="45000"/>
          <a:p>
            <a:pPr algn="just">
              <a:lnSpc>
                <a:spcPct val="100000"/>
              </a:lnSpc>
              <a:buFont typeface="StarSymbol"/>
              <a:buChar char="-"/>
            </a:pPr>
            <a:r>
              <a:rPr lang="en-IN" sz="2400">
                <a:solidFill>
                  <a:srgbClr val="3f3f3f"/>
                </a:solidFill>
                <a:latin typeface="Calibri"/>
                <a:ea typeface="Tahoma"/>
              </a:rPr>
              <a:t>Introduced Indian Fashion to the students.</a:t>
            </a:r>
            <a:endParaRPr/>
          </a:p>
          <a:p>
            <a:pPr algn="just">
              <a:lnSpc>
                <a:spcPct val="100000"/>
              </a:lnSpc>
              <a:buFont typeface="StarSymbol"/>
              <a:buChar char="-"/>
            </a:pPr>
            <a:r>
              <a:rPr lang="en-IN" sz="2400">
                <a:solidFill>
                  <a:srgbClr val="3f3f3f"/>
                </a:solidFill>
                <a:latin typeface="Calibri"/>
                <a:ea typeface="Tahoma"/>
              </a:rPr>
              <a:t>Students were excited to know about Saree.</a:t>
            </a:r>
            <a:endParaRPr/>
          </a:p>
        </p:txBody>
      </p:sp>
      <p:pic>
        <p:nvPicPr>
          <p:cNvPr id="164" name="" descr=""/>
          <p:cNvPicPr/>
          <p:nvPr/>
        </p:nvPicPr>
        <p:blipFill>
          <a:blip r:embed="rId2"/>
          <a:stretch>
            <a:fillRect/>
          </a:stretch>
        </p:blipFill>
        <p:spPr>
          <a:xfrm>
            <a:off x="6552000" y="1080000"/>
            <a:ext cx="2303640" cy="3417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